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s/comment2.xml" ContentType="application/vnd.openxmlformats-officedocument.presentationml.comments+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s/comment3.xml" ContentType="application/vnd.openxmlformats-officedocument.presentationml.comments+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3"/>
    <p:sldId id="280" r:id="rId34"/>
    <p:sldId id="281" r:id="rId35"/>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2" clrIdx="0"/>
  <p:cmAuthor id="1" name="Jesse Glick" initials="J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comments" Target="comments/comment2.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comments" Target="comments/comment3.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2-21T18:43:31.301" idx="1">
    <p:pos x="5832" y="1584"/>
    <p:text>Write TODOs
Test on Windows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5-12-21T18:42:08.698" idx="1">
    <p:pos x="6000" y="0"/>
    <p:text>There is no expectation that a plugin ever move away from 1.568+ SCM/SimpleBuildStep/SimpleBuildWrapper if that API suffices for its functionality.</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12-22T23:29:34.067" idx="2">
    <p:pos x="5624" y="832"/>
    <p:text>Put some picture with shipping containers</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p:nvPr>
            <p:ph type="sldImg"/>
          </p:nvPr>
        </p:nvSpPr>
        <p:spPr>
          <a:xfrm>
            <a:off x="1143000" y="685800"/>
            <a:ext cx="4572000" cy="3429000"/>
          </a:xfrm>
          <a:prstGeom prst="rect">
            <a:avLst/>
          </a:prstGeom>
        </p:spPr>
        <p:txBody>
          <a:bodyPr/>
          <a:lstStyle/>
          <a:p>
            <a:pPr/>
          </a:p>
        </p:txBody>
      </p:sp>
      <p:sp>
        <p:nvSpPr>
          <p:cNvPr id="725" name="Shape 7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7" name="Shape 787"/>
          <p:cNvSpPr/>
          <p:nvPr>
            <p:ph type="sldImg"/>
          </p:nvPr>
        </p:nvSpPr>
        <p:spPr>
          <a:prstGeom prst="rect">
            <a:avLst/>
          </a:prstGeom>
        </p:spPr>
        <p:txBody>
          <a:bodyPr/>
          <a:lstStyle/>
          <a:p>
            <a:pPr/>
          </a:p>
        </p:txBody>
      </p:sp>
      <p:sp>
        <p:nvSpPr>
          <p:cNvPr id="788" name="Shape 788"/>
          <p:cNvSpPr/>
          <p:nvPr>
            <p:ph type="body" sz="quarter" idx="1"/>
          </p:nvPr>
        </p:nvSpPr>
        <p:spPr>
          <a:prstGeom prst="rect">
            <a:avLst/>
          </a:prstGeom>
        </p:spPr>
        <p:txBody>
          <a:bodyPr/>
          <a:lstStyle/>
          <a:p>
            <a:pPr/>
            <a:r>
              <a:t>Visiualization is available only in the enterprise edition, no Team (opensource).</a:t>
            </a:r>
          </a:p>
          <a:p>
            <a:pPr/>
          </a:p>
          <a:p>
            <a:pPr/>
            <a:r>
              <a:t>Also enterprise only is Check.points</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4" name="Shape 794"/>
          <p:cNvSpPr/>
          <p:nvPr>
            <p:ph type="sldImg"/>
          </p:nvPr>
        </p:nvSpPr>
        <p:spPr>
          <a:prstGeom prst="rect">
            <a:avLst/>
          </a:prstGeom>
        </p:spPr>
        <p:txBody>
          <a:bodyPr/>
          <a:lstStyle/>
          <a:p>
            <a:pPr/>
          </a:p>
        </p:txBody>
      </p:sp>
      <p:sp>
        <p:nvSpPr>
          <p:cNvPr id="795" name="Shape 795"/>
          <p:cNvSpPr/>
          <p:nvPr>
            <p:ph type="body" sz="quarter" idx="1"/>
          </p:nvPr>
        </p:nvSpPr>
        <p:spPr>
          <a:prstGeom prst="rect">
            <a:avLst/>
          </a:prstGeom>
        </p:spPr>
        <p:txBody>
          <a:bodyPr/>
          <a:lstStyle/>
          <a:p>
            <a:pPr/>
            <a:r>
              <a:t>Need to have very little Groovy knowledge. Just be able to identify and coopy/past code snippets etc.</a:t>
            </a:r>
          </a:p>
          <a:p>
            <a:pPr/>
          </a:p>
          <a:p>
            <a:pPr/>
            <a:r>
              <a:t>Lots of flex, little coding needed. Can also store you code and workflow esigns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0" name="Shape 800"/>
          <p:cNvSpPr/>
          <p:nvPr>
            <p:ph type="sldImg"/>
          </p:nvPr>
        </p:nvSpPr>
        <p:spPr>
          <a:prstGeom prst="rect">
            <a:avLst/>
          </a:prstGeom>
        </p:spPr>
        <p:txBody>
          <a:bodyPr/>
          <a:lstStyle/>
          <a:p>
            <a:pPr/>
          </a:p>
        </p:txBody>
      </p:sp>
      <p:sp>
        <p:nvSpPr>
          <p:cNvPr id="801" name="Shape 801"/>
          <p:cNvSpPr/>
          <p:nvPr>
            <p:ph type="body" sz="quarter" idx="1"/>
          </p:nvPr>
        </p:nvSpPr>
        <p:spPr>
          <a:prstGeom prst="rect">
            <a:avLst/>
          </a:prstGeom>
        </p:spPr>
        <p:txBody>
          <a:bodyPr/>
          <a:lstStyle/>
          <a:p>
            <a:pPr/>
            <a:r>
              <a:t>Step 1 – create new workflopw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2" name="Shape 812"/>
          <p:cNvSpPr/>
          <p:nvPr>
            <p:ph type="sldImg"/>
          </p:nvPr>
        </p:nvSpPr>
        <p:spPr>
          <a:prstGeom prst="rect">
            <a:avLst/>
          </a:prstGeom>
        </p:spPr>
        <p:txBody>
          <a:bodyPr/>
          <a:lstStyle/>
          <a:p>
            <a:pPr/>
          </a:p>
        </p:txBody>
      </p:sp>
      <p:sp>
        <p:nvSpPr>
          <p:cNvPr id="813" name="Shape 813"/>
          <p:cNvSpPr/>
          <p:nvPr>
            <p:ph type="body" sz="quarter" idx="1"/>
          </p:nvPr>
        </p:nvSpPr>
        <p:spPr>
          <a:prstGeom prst="rect">
            <a:avLst/>
          </a:prstGeom>
        </p:spPr>
        <p:txBody>
          <a:bodyPr/>
          <a:lstStyle/>
          <a:p>
            <a:pPr/>
            <a:r>
              <a:t>SCM = source control manager</a:t>
            </a:r>
          </a:p>
          <a:p>
            <a:pPr/>
          </a:p>
          <a:p>
            <a:pPr/>
            <a:r>
              <a:t>Tick Snippet Generator to limit need for Groovy.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2" name="Shape 822"/>
          <p:cNvSpPr/>
          <p:nvPr>
            <p:ph type="sldImg"/>
          </p:nvPr>
        </p:nvSpPr>
        <p:spPr>
          <a:prstGeom prst="rect">
            <a:avLst/>
          </a:prstGeom>
        </p:spPr>
        <p:txBody>
          <a:bodyPr/>
          <a:lstStyle/>
          <a:p>
            <a:pPr/>
          </a:p>
        </p:txBody>
      </p:sp>
      <p:sp>
        <p:nvSpPr>
          <p:cNvPr id="823" name="Shape 823"/>
          <p:cNvSpPr/>
          <p:nvPr>
            <p:ph type="body" sz="quarter" idx="1"/>
          </p:nvPr>
        </p:nvSpPr>
        <p:spPr>
          <a:prstGeom prst="rect">
            <a:avLst/>
          </a:prstGeom>
        </p:spPr>
        <p:txBody>
          <a:bodyPr/>
          <a:lstStyle/>
          <a:p>
            <a:pPr/>
            <a:r>
              <a:t>“node” doesn’t exist in Groovy – it is a DSL</a:t>
            </a:r>
          </a:p>
          <a:p>
            <a:pP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8" name="Shape 828"/>
          <p:cNvSpPr/>
          <p:nvPr>
            <p:ph type="sldImg"/>
          </p:nvPr>
        </p:nvSpPr>
        <p:spPr>
          <a:prstGeom prst="rect">
            <a:avLst/>
          </a:prstGeom>
        </p:spPr>
        <p:txBody>
          <a:bodyPr/>
          <a:lstStyle/>
          <a:p>
            <a:pPr/>
          </a:p>
        </p:txBody>
      </p:sp>
      <p:sp>
        <p:nvSpPr>
          <p:cNvPr id="829" name="Shape 829"/>
          <p:cNvSpPr/>
          <p:nvPr>
            <p:ph type="body" sz="quarter" idx="1"/>
          </p:nvPr>
        </p:nvSpPr>
        <p:spPr>
          <a:prstGeom prst="rect">
            <a:avLst/>
          </a:prstGeom>
        </p:spPr>
        <p:txBody>
          <a:bodyPr/>
          <a:lstStyle/>
          <a:p>
            <a:pPr/>
            <a:r>
              <a:t>First line odf groovy script.</a:t>
            </a:r>
          </a:p>
          <a:p>
            <a:pPr/>
          </a:p>
          <a:p>
            <a:pPr/>
            <a:r>
              <a:t>Using Groovey sandbox and this snippet generator makes this as easy as ppossible.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4" name="Shape 834"/>
          <p:cNvSpPr/>
          <p:nvPr>
            <p:ph type="sldImg"/>
          </p:nvPr>
        </p:nvSpPr>
        <p:spPr>
          <a:prstGeom prst="rect">
            <a:avLst/>
          </a:prstGeom>
        </p:spPr>
        <p:txBody>
          <a:bodyPr/>
          <a:lstStyle/>
          <a:p>
            <a:pPr/>
          </a:p>
        </p:txBody>
      </p:sp>
      <p:sp>
        <p:nvSpPr>
          <p:cNvPr id="835" name="Shape 835"/>
          <p:cNvSpPr/>
          <p:nvPr>
            <p:ph type="body" sz="quarter" idx="1"/>
          </p:nvPr>
        </p:nvSpPr>
        <p:spPr>
          <a:prstGeom prst="rect">
            <a:avLst/>
          </a:prstGeom>
        </p:spPr>
        <p:txBody>
          <a:bodyPr/>
          <a:lstStyle/>
          <a:p>
            <a:pPr/>
            <a:r>
              <a:t>Snippet wiz creates the groovy for you</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8" name="Shape 998"/>
          <p:cNvSpPr/>
          <p:nvPr>
            <p:ph type="sldImg"/>
          </p:nvPr>
        </p:nvSpPr>
        <p:spPr>
          <a:prstGeom prst="rect">
            <a:avLst/>
          </a:prstGeom>
        </p:spPr>
        <p:txBody>
          <a:bodyPr/>
          <a:lstStyle/>
          <a:p>
            <a:pPr/>
          </a:p>
        </p:txBody>
      </p:sp>
      <p:sp>
        <p:nvSpPr>
          <p:cNvPr id="999" name="Shape 999"/>
          <p:cNvSpPr/>
          <p:nvPr>
            <p:ph type="body" sz="quarter" idx="1"/>
          </p:nvPr>
        </p:nvSpPr>
        <p:spPr>
          <a:prstGeom prst="rect">
            <a:avLst/>
          </a:prstGeom>
        </p:spPr>
        <p:txBody>
          <a:bodyPr/>
          <a:lstStyle/>
          <a:p>
            <a:pPr/>
            <a:r>
              <a:t>Input is the command for interaction, then specify what you want to have user do i.e. approve something.</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Shape 12"/>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nvSpPr>
        <p:spPr>
          <a:xfrm>
            <a:off x="5464256" y="3298195"/>
            <a:ext cx="1292477" cy="24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CloudBees Jenkins </a:t>
            </a:r>
          </a:p>
        </p:txBody>
      </p:sp>
      <p:sp>
        <p:nvSpPr>
          <p:cNvPr id="14" name="Shape 14"/>
          <p:cNvSpPr/>
          <p:nvPr/>
        </p:nvSpPr>
        <p:spPr>
          <a:xfrm>
            <a:off x="5464256" y="3298195"/>
            <a:ext cx="1292477" cy="24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CloudBees Jenkins </a:t>
            </a:r>
          </a:p>
        </p:txBody>
      </p:sp>
      <p:sp>
        <p:nvSpPr>
          <p:cNvPr id="15" name="Shape 1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4" name="Shape 94"/>
          <p:cNvSpPr/>
          <p:nvPr>
            <p:ph type="title"/>
          </p:nvPr>
        </p:nvSpPr>
        <p:spPr>
          <a:prstGeom prst="rect">
            <a:avLst/>
          </a:prstGeom>
        </p:spPr>
        <p:txBody>
          <a:bodyPr/>
          <a:lstStyle/>
          <a:p>
            <a:pPr/>
            <a:r>
              <a:t>Title Text</a:t>
            </a:r>
          </a:p>
        </p:txBody>
      </p:sp>
      <p:sp>
        <p:nvSpPr>
          <p:cNvPr id="95" name="Shape 95"/>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6" name="Shape 9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3" name="Shape 103"/>
          <p:cNvSpPr/>
          <p:nvPr>
            <p:ph type="title"/>
          </p:nvPr>
        </p:nvSpPr>
        <p:spPr>
          <a:xfrm>
            <a:off x="8724900" y="365125"/>
            <a:ext cx="2628900" cy="5811838"/>
          </a:xfrm>
          <a:prstGeom prst="rect">
            <a:avLst/>
          </a:prstGeom>
        </p:spPr>
        <p:txBody>
          <a:bodyPr/>
          <a:lstStyle/>
          <a:p>
            <a:pPr/>
            <a:r>
              <a:t>Title Text</a:t>
            </a:r>
          </a:p>
        </p:txBody>
      </p:sp>
      <p:sp>
        <p:nvSpPr>
          <p:cNvPr id="104" name="Shape 104"/>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5" name="Shape 10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Shape 112"/>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3" name="Shape 113"/>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114"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115" name="image3.jp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6" name="Shape 116"/>
          <p:cNvSpPr/>
          <p:nvPr>
            <p:ph type="title"/>
          </p:nvPr>
        </p:nvSpPr>
        <p:spPr>
          <a:xfrm>
            <a:off x="914400" y="2127738"/>
            <a:ext cx="10464801" cy="2111101"/>
          </a:xfrm>
          <a:prstGeom prst="rect">
            <a:avLst/>
          </a:prstGeom>
        </p:spPr>
        <p:txBody>
          <a:bodyPr lIns="91424" tIns="91424" rIns="91424" bIns="91424"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17" name="Shape 117"/>
          <p:cNvSpPr/>
          <p:nvPr>
            <p:ph type="body" sz="quarter" idx="1"/>
          </p:nvPr>
        </p:nvSpPr>
        <p:spPr>
          <a:xfrm>
            <a:off x="914400" y="4312137"/>
            <a:ext cx="7721600" cy="1066800"/>
          </a:xfrm>
          <a:prstGeom prst="rect">
            <a:avLst/>
          </a:prstGeom>
        </p:spPr>
        <p:txBody>
          <a:bodyPr lIns="91424" tIns="91424" rIns="91424" bIns="91424"/>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457200">
              <a:lnSpc>
                <a:spcPct val="100000"/>
              </a:lnSpc>
              <a:spcBef>
                <a:spcPts val="400"/>
              </a:spcBef>
              <a:buSzTx/>
              <a:buFontTx/>
              <a:buNone/>
              <a:defRPr>
                <a:solidFill>
                  <a:srgbClr val="FFFFFF"/>
                </a:solidFill>
                <a:latin typeface="PT Sans"/>
                <a:ea typeface="PT Sans"/>
                <a:cs typeface="PT Sans"/>
                <a:sym typeface="PT Sans"/>
              </a:defRPr>
            </a:lvl2pPr>
            <a:lvl3pPr marL="0" indent="914400">
              <a:lnSpc>
                <a:spcPct val="100000"/>
              </a:lnSpc>
              <a:spcBef>
                <a:spcPts val="400"/>
              </a:spcBef>
              <a:buSzTx/>
              <a:buFontTx/>
              <a:buNone/>
              <a:defRPr>
                <a:solidFill>
                  <a:srgbClr val="FFFFFF"/>
                </a:solidFill>
                <a:latin typeface="PT Sans"/>
                <a:ea typeface="PT Sans"/>
                <a:cs typeface="PT Sans"/>
                <a:sym typeface="PT Sans"/>
              </a:defRPr>
            </a:lvl3pPr>
            <a:lvl4pPr marL="0" indent="1371600">
              <a:lnSpc>
                <a:spcPct val="100000"/>
              </a:lnSpc>
              <a:spcBef>
                <a:spcPts val="400"/>
              </a:spcBef>
              <a:buSzTx/>
              <a:buFontTx/>
              <a:buNone/>
              <a:defRPr>
                <a:solidFill>
                  <a:srgbClr val="FFFFFF"/>
                </a:solidFill>
                <a:latin typeface="PT Sans"/>
                <a:ea typeface="PT Sans"/>
                <a:cs typeface="PT Sans"/>
                <a:sym typeface="PT Sans"/>
              </a:defRPr>
            </a:lvl4pPr>
            <a:lvl5pPr marL="0" indent="182880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1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 name="Shape 119"/>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sp>
        <p:nvSpPr>
          <p:cNvPr id="120" name="Shape 120"/>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Shape 127"/>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8" name="Shape 128"/>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129"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130" name="Shape 130"/>
          <p:cNvSpPr/>
          <p:nvPr>
            <p:ph type="title"/>
          </p:nvPr>
        </p:nvSpPr>
        <p:spPr>
          <a:xfrm>
            <a:off x="799775" y="845996"/>
            <a:ext cx="10884400" cy="836100"/>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31" name="Shape 131"/>
          <p:cNvSpPr/>
          <p:nvPr>
            <p:ph type="body" idx="1"/>
          </p:nvPr>
        </p:nvSpPr>
        <p:spPr>
          <a:xfrm>
            <a:off x="799775" y="1692211"/>
            <a:ext cx="10884400" cy="4526101"/>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32" name="Shape 13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9" name="Shape 139"/>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0" name="Shape 140"/>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141"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142" name="Shape 142"/>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43" name="Shape 143"/>
          <p:cNvSpPr/>
          <p:nvPr>
            <p:ph type="body" sz="half" idx="1"/>
          </p:nvPr>
        </p:nvSpPr>
        <p:spPr>
          <a:xfrm>
            <a:off x="799775" y="1693140"/>
            <a:ext cx="5364399" cy="4568100"/>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44" name="Shape 144"/>
          <p:cNvSpPr/>
          <p:nvPr>
            <p:ph type="body" sz="half" idx="13"/>
          </p:nvPr>
        </p:nvSpPr>
        <p:spPr>
          <a:xfrm>
            <a:off x="6397364" y="1693140"/>
            <a:ext cx="5364400" cy="4568100"/>
          </a:xfrm>
          <a:prstGeom prst="rect">
            <a:avLst/>
          </a:prstGeom>
        </p:spPr>
        <p:txBody>
          <a:bodyPr lIns="91424" tIns="91424" rIns="91424" bIns="91424"/>
          <a:lstStyle/>
          <a:p>
            <a:pPr marL="182879" indent="-182879">
              <a:lnSpc>
                <a:spcPct val="100000"/>
              </a:lnSpc>
              <a:spcBef>
                <a:spcPts val="0"/>
              </a:spcBef>
              <a:buSzTx/>
              <a:buFontTx/>
              <a:buNone/>
              <a:defRPr>
                <a:solidFill>
                  <a:srgbClr val="54585B"/>
                </a:solidFill>
                <a:latin typeface="PT Sans"/>
                <a:ea typeface="PT Sans"/>
                <a:cs typeface="PT Sans"/>
                <a:sym typeface="PT Sans"/>
              </a:defRPr>
            </a:pPr>
          </a:p>
        </p:txBody>
      </p:sp>
      <p:sp>
        <p:nvSpPr>
          <p:cNvPr id="145" name="Shape 14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Shape 152"/>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3" name="Shape 153"/>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154"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155"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6" name="Shape 156"/>
          <p:cNvSpPr/>
          <p:nvPr>
            <p:ph type="title"/>
          </p:nvPr>
        </p:nvSpPr>
        <p:spPr>
          <a:xfrm>
            <a:off x="1193521" y="2667000"/>
            <a:ext cx="8433600" cy="1358701"/>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57" name="Shape 157"/>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158" name="image2.png"/>
          <p:cNvPicPr>
            <a:picLocks noChangeAspect="1"/>
          </p:cNvPicPr>
          <p:nvPr/>
        </p:nvPicPr>
        <p:blipFill>
          <a:blip r:embed="rId3">
            <a:extLst/>
          </a:blip>
          <a:stretch>
            <a:fillRect/>
          </a:stretch>
        </p:blipFill>
        <p:spPr>
          <a:xfrm>
            <a:off x="9673800" y="273820"/>
            <a:ext cx="2147600" cy="691200"/>
          </a:xfrm>
          <a:prstGeom prst="rect">
            <a:avLst/>
          </a:prstGeom>
          <a:ln w="12700">
            <a:miter lim="400000"/>
          </a:ln>
        </p:spPr>
      </p:pic>
      <p:sp>
        <p:nvSpPr>
          <p:cNvPr id="159" name="Shape 15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6" name="Shape 166"/>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7" name="Shape 167"/>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168"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169" name="Shape 169"/>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70" name="Shape 17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7" name="Shape 177"/>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78" name="Shape 178"/>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179"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180" name="Shape 18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Shape 187"/>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8" name="Shape 188"/>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189"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190" name="Shape 190"/>
          <p:cNvSpPr/>
          <p:nvPr/>
        </p:nvSpPr>
        <p:spPr>
          <a:xfrm flipH="1">
            <a:off x="5747549" y="1113366"/>
            <a:ext cx="1" cy="5181601"/>
          </a:xfrm>
          <a:prstGeom prst="line">
            <a:avLst/>
          </a:prstGeom>
          <a:ln>
            <a:solidFill>
              <a:srgbClr val="54575A"/>
            </a:solidFill>
          </a:ln>
        </p:spPr>
        <p:txBody>
          <a:bodyPr lIns="45719" rIns="45719"/>
          <a:lstStyle/>
          <a:p>
            <a:pPr/>
          </a:p>
        </p:txBody>
      </p:sp>
      <p:sp>
        <p:nvSpPr>
          <p:cNvPr id="191" name="Shape 191"/>
          <p:cNvSpPr/>
          <p:nvPr>
            <p:ph type="title"/>
          </p:nvPr>
        </p:nvSpPr>
        <p:spPr>
          <a:xfrm>
            <a:off x="892924" y="1070757"/>
            <a:ext cx="4542801" cy="834301"/>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2" name="Shape 192"/>
          <p:cNvSpPr/>
          <p:nvPr>
            <p:ph type="body" sz="half" idx="1"/>
          </p:nvPr>
        </p:nvSpPr>
        <p:spPr>
          <a:xfrm>
            <a:off x="6129866" y="1069679"/>
            <a:ext cx="5588000" cy="5284501"/>
          </a:xfrm>
          <a:prstGeom prst="rect">
            <a:avLst/>
          </a:prstGeom>
        </p:spPr>
        <p:txBody>
          <a:bodyPr lIns="91424" tIns="91424" rIns="91424" bIns="91424"/>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93" name="Shape 193"/>
          <p:cNvSpPr/>
          <p:nvPr>
            <p:ph type="body" sz="half" idx="13"/>
          </p:nvPr>
        </p:nvSpPr>
        <p:spPr>
          <a:xfrm>
            <a:off x="892924" y="1905000"/>
            <a:ext cx="4542801" cy="4448701"/>
          </a:xfrm>
          <a:prstGeom prst="rect">
            <a:avLst/>
          </a:prstGeom>
        </p:spPr>
        <p:txBody>
          <a:bodyPr lIns="91424" tIns="91424" rIns="91424" bIns="91424"/>
          <a:lstStyle/>
          <a:p>
            <a:pPr marL="0" indent="0">
              <a:lnSpc>
                <a:spcPct val="100000"/>
              </a:lnSpc>
              <a:spcBef>
                <a:spcPts val="0"/>
              </a:spcBef>
              <a:buSzTx/>
              <a:buFontTx/>
              <a:buNone/>
              <a:defRPr>
                <a:solidFill>
                  <a:srgbClr val="54585B"/>
                </a:solidFill>
                <a:latin typeface="PT Sans"/>
                <a:ea typeface="PT Sans"/>
                <a:cs typeface="PT Sans"/>
                <a:sym typeface="PT Sans"/>
              </a:defRPr>
            </a:pPr>
          </a:p>
        </p:txBody>
      </p:sp>
      <p:sp>
        <p:nvSpPr>
          <p:cNvPr id="194" name="Shape 19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Shape 201"/>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2" name="Shape 202"/>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203"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204" name="Shape 204"/>
          <p:cNvSpPr/>
          <p:nvPr>
            <p:ph type="title"/>
          </p:nvPr>
        </p:nvSpPr>
        <p:spPr>
          <a:xfrm>
            <a:off x="719388" y="854021"/>
            <a:ext cx="5410400" cy="984900"/>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05" name="Shape 205"/>
          <p:cNvSpPr/>
          <p:nvPr>
            <p:ph type="pic" sz="quarter" idx="13"/>
          </p:nvPr>
        </p:nvSpPr>
        <p:spPr>
          <a:xfrm>
            <a:off x="6417731" y="854019"/>
            <a:ext cx="4060000" cy="3076501"/>
          </a:xfrm>
          <a:prstGeom prst="rect">
            <a:avLst/>
          </a:prstGeom>
        </p:spPr>
        <p:txBody>
          <a:bodyPr lIns="91439" rIns="91439">
            <a:noAutofit/>
          </a:bodyPr>
          <a:lstStyle/>
          <a:p>
            <a:pPr/>
          </a:p>
        </p:txBody>
      </p:sp>
      <p:sp>
        <p:nvSpPr>
          <p:cNvPr id="206" name="Shape 206"/>
          <p:cNvSpPr/>
          <p:nvPr>
            <p:ph type="body" sz="half" idx="1"/>
          </p:nvPr>
        </p:nvSpPr>
        <p:spPr>
          <a:xfrm>
            <a:off x="719388" y="1838872"/>
            <a:ext cx="5410400" cy="4484400"/>
          </a:xfrm>
          <a:prstGeom prst="rect">
            <a:avLst/>
          </a:prstGeom>
        </p:spPr>
        <p:txBody>
          <a:bodyPr lIns="91424" tIns="91424" rIns="91424" bIns="91424"/>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457200">
              <a:lnSpc>
                <a:spcPct val="100000"/>
              </a:lnSpc>
              <a:spcBef>
                <a:spcPts val="0"/>
              </a:spcBef>
              <a:buSzTx/>
              <a:buFontTx/>
              <a:buNone/>
              <a:defRPr>
                <a:solidFill>
                  <a:srgbClr val="54585B"/>
                </a:solidFill>
                <a:latin typeface="PT Sans"/>
                <a:ea typeface="PT Sans"/>
                <a:cs typeface="PT Sans"/>
                <a:sym typeface="PT Sans"/>
              </a:defRPr>
            </a:lvl2pPr>
            <a:lvl3pPr marL="0" indent="914400">
              <a:lnSpc>
                <a:spcPct val="100000"/>
              </a:lnSpc>
              <a:spcBef>
                <a:spcPts val="0"/>
              </a:spcBef>
              <a:buSzTx/>
              <a:buFontTx/>
              <a:buNone/>
              <a:defRPr>
                <a:solidFill>
                  <a:srgbClr val="54585B"/>
                </a:solidFill>
                <a:latin typeface="PT Sans"/>
                <a:ea typeface="PT Sans"/>
                <a:cs typeface="PT Sans"/>
                <a:sym typeface="PT Sans"/>
              </a:defRPr>
            </a:lvl3pPr>
            <a:lvl4pPr marL="0" indent="1371600">
              <a:lnSpc>
                <a:spcPct val="100000"/>
              </a:lnSpc>
              <a:spcBef>
                <a:spcPts val="0"/>
              </a:spcBef>
              <a:buSzTx/>
              <a:buFontTx/>
              <a:buNone/>
              <a:defRPr>
                <a:solidFill>
                  <a:srgbClr val="54585B"/>
                </a:solidFill>
                <a:latin typeface="PT Sans"/>
                <a:ea typeface="PT Sans"/>
                <a:cs typeface="PT Sans"/>
                <a:sym typeface="PT Sans"/>
              </a:defRPr>
            </a:lvl4pPr>
            <a:lvl5pPr marL="0" indent="182880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07" name="Shape 2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2" name="Shape 22"/>
          <p:cNvSpPr/>
          <p:nvPr>
            <p:ph type="title"/>
          </p:nvPr>
        </p:nvSpPr>
        <p:spPr>
          <a:prstGeom prst="rect">
            <a:avLst/>
          </a:prstGeom>
        </p:spPr>
        <p:txBody>
          <a:bodyPr/>
          <a:lstStyle/>
          <a:p>
            <a:pPr/>
            <a:r>
              <a:t>Title Text</a:t>
            </a:r>
          </a:p>
        </p:txBody>
      </p:sp>
      <p:sp>
        <p:nvSpPr>
          <p:cNvPr id="23" name="Shape 23"/>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 name="Shape 2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4" name="Shape 214"/>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15" name="Shape 215"/>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216"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217" name="Shape 21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18" name="image1.jpg"/>
          <p:cNvPicPr>
            <a:picLocks noChangeAspect="1"/>
          </p:cNvPicPr>
          <p:nvPr/>
        </p:nvPicPr>
        <p:blipFill>
          <a:blip r:embed="rId2">
            <a:extLst/>
          </a:blip>
          <a:srcRect l="0" t="2" r="0" b="91998"/>
          <a:stretch>
            <a:fillRect/>
          </a:stretch>
        </p:blipFill>
        <p:spPr>
          <a:xfrm rot="10800000">
            <a:off x="0" y="6309300"/>
            <a:ext cx="12192000" cy="548700"/>
          </a:xfrm>
          <a:prstGeom prst="rect">
            <a:avLst/>
          </a:prstGeom>
          <a:ln w="12700">
            <a:miter lim="400000"/>
          </a:ln>
        </p:spPr>
      </p:pic>
      <p:sp>
        <p:nvSpPr>
          <p:cNvPr id="219" name="Shape 219"/>
          <p:cNvSpPr/>
          <p:nvPr>
            <p:ph type="title"/>
          </p:nvPr>
        </p:nvSpPr>
        <p:spPr>
          <a:xfrm>
            <a:off x="561716" y="301625"/>
            <a:ext cx="11128800" cy="836100"/>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20" name="Shape 220"/>
          <p:cNvSpPr/>
          <p:nvPr>
            <p:ph type="body" idx="1"/>
          </p:nvPr>
        </p:nvSpPr>
        <p:spPr>
          <a:xfrm>
            <a:off x="561716" y="1158875"/>
            <a:ext cx="11128800" cy="4886401"/>
          </a:xfrm>
          <a:prstGeom prst="rect">
            <a:avLst/>
          </a:prstGeom>
        </p:spPr>
        <p:txBody>
          <a:bodyPr lIns="91424" tIns="91424" rIns="91424" bIns="91424"/>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5" indent="-202045">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21" name="Shape 221"/>
          <p:cNvSpPr/>
          <p:nvPr/>
        </p:nvSpPr>
        <p:spPr>
          <a:xfrm>
            <a:off x="4505961" y="6503760"/>
            <a:ext cx="32200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pic>
        <p:nvPicPr>
          <p:cNvPr id="222" name="image2.png"/>
          <p:cNvPicPr>
            <a:picLocks noChangeAspect="1"/>
          </p:cNvPicPr>
          <p:nvPr/>
        </p:nvPicPr>
        <p:blipFill>
          <a:blip r:embed="rId3">
            <a:extLst/>
          </a:blip>
          <a:stretch>
            <a:fillRect/>
          </a:stretch>
        </p:blipFill>
        <p:spPr>
          <a:xfrm>
            <a:off x="479000" y="6311900"/>
            <a:ext cx="1746800" cy="562501"/>
          </a:xfrm>
          <a:prstGeom prst="rect">
            <a:avLst/>
          </a:prstGeom>
          <a:ln w="12700">
            <a:miter lim="400000"/>
          </a:ln>
        </p:spPr>
      </p:pic>
      <p:sp>
        <p:nvSpPr>
          <p:cNvPr id="223" name="Shape 223"/>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0" name="Shape 230"/>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1" name="Shape 231"/>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232"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233" name="image5.jpg"/>
          <p:cNvPicPr>
            <a:picLocks noChangeAspect="1"/>
          </p:cNvPicPr>
          <p:nvPr/>
        </p:nvPicPr>
        <p:blipFill>
          <a:blip r:embed="rId4">
            <a:extLst/>
          </a:blip>
          <a:stretch>
            <a:fillRect/>
          </a:stretch>
        </p:blipFill>
        <p:spPr>
          <a:xfrm>
            <a:off x="3810001" y="3412066"/>
            <a:ext cx="8009599" cy="2999102"/>
          </a:xfrm>
          <a:prstGeom prst="rect">
            <a:avLst/>
          </a:prstGeom>
          <a:ln w="12700">
            <a:miter lim="400000"/>
          </a:ln>
        </p:spPr>
      </p:pic>
      <p:sp>
        <p:nvSpPr>
          <p:cNvPr id="234" name="Shape 234"/>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5" name="Shape 235"/>
          <p:cNvSpPr/>
          <p:nvPr>
            <p:ph type="body" idx="1"/>
          </p:nvPr>
        </p:nvSpPr>
        <p:spPr>
          <a:xfrm>
            <a:off x="799775" y="1691865"/>
            <a:ext cx="10968799" cy="4526102"/>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36" name="Shape 23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3" name="Shape 243"/>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4" name="Shape 244"/>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245"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246" name="Shape 24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47" name="image5.jpg"/>
          <p:cNvPicPr>
            <a:picLocks noChangeAspect="1"/>
          </p:cNvPicPr>
          <p:nvPr/>
        </p:nvPicPr>
        <p:blipFill>
          <a:blip r:embed="rId4">
            <a:extLst/>
          </a:blip>
          <a:stretch>
            <a:fillRect/>
          </a:stretch>
        </p:blipFill>
        <p:spPr>
          <a:xfrm>
            <a:off x="3810001" y="3045883"/>
            <a:ext cx="8009599" cy="2999101"/>
          </a:xfrm>
          <a:prstGeom prst="rect">
            <a:avLst/>
          </a:prstGeom>
          <a:ln w="12700">
            <a:miter lim="400000"/>
          </a:ln>
        </p:spPr>
      </p:pic>
      <p:pic>
        <p:nvPicPr>
          <p:cNvPr id="248" name="image1.jpg"/>
          <p:cNvPicPr>
            <a:picLocks noChangeAspect="1"/>
          </p:cNvPicPr>
          <p:nvPr/>
        </p:nvPicPr>
        <p:blipFill>
          <a:blip r:embed="rId2">
            <a:extLst/>
          </a:blip>
          <a:srcRect l="0" t="2" r="0" b="91998"/>
          <a:stretch>
            <a:fillRect/>
          </a:stretch>
        </p:blipFill>
        <p:spPr>
          <a:xfrm rot="10800000">
            <a:off x="0" y="6309300"/>
            <a:ext cx="12192000" cy="548700"/>
          </a:xfrm>
          <a:prstGeom prst="rect">
            <a:avLst/>
          </a:prstGeom>
          <a:ln w="12700">
            <a:miter lim="400000"/>
          </a:ln>
        </p:spPr>
      </p:pic>
      <p:sp>
        <p:nvSpPr>
          <p:cNvPr id="249" name="Shape 249"/>
          <p:cNvSpPr/>
          <p:nvPr>
            <p:ph type="title"/>
          </p:nvPr>
        </p:nvSpPr>
        <p:spPr>
          <a:xfrm>
            <a:off x="561716" y="301625"/>
            <a:ext cx="11128800" cy="836100"/>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50" name="Shape 250"/>
          <p:cNvSpPr/>
          <p:nvPr>
            <p:ph type="body" idx="1"/>
          </p:nvPr>
        </p:nvSpPr>
        <p:spPr>
          <a:xfrm>
            <a:off x="561716" y="1158875"/>
            <a:ext cx="11128800" cy="4886401"/>
          </a:xfrm>
          <a:prstGeom prst="rect">
            <a:avLst/>
          </a:prstGeom>
        </p:spPr>
        <p:txBody>
          <a:bodyPr lIns="91424" tIns="91424" rIns="91424" bIns="91424"/>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5" indent="-202045">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51" name="Shape 251"/>
          <p:cNvSpPr/>
          <p:nvPr/>
        </p:nvSpPr>
        <p:spPr>
          <a:xfrm>
            <a:off x="4492416" y="6503760"/>
            <a:ext cx="32200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pic>
        <p:nvPicPr>
          <p:cNvPr id="252" name="image2.png"/>
          <p:cNvPicPr>
            <a:picLocks noChangeAspect="1"/>
          </p:cNvPicPr>
          <p:nvPr/>
        </p:nvPicPr>
        <p:blipFill>
          <a:blip r:embed="rId3">
            <a:extLst/>
          </a:blip>
          <a:stretch>
            <a:fillRect/>
          </a:stretch>
        </p:blipFill>
        <p:spPr>
          <a:xfrm>
            <a:off x="479000" y="6311900"/>
            <a:ext cx="1746800" cy="562501"/>
          </a:xfrm>
          <a:prstGeom prst="rect">
            <a:avLst/>
          </a:prstGeom>
          <a:ln w="12700">
            <a:miter lim="400000"/>
          </a:ln>
        </p:spPr>
      </p:pic>
      <p:sp>
        <p:nvSpPr>
          <p:cNvPr id="253" name="Shape 253"/>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 name="Shape 260"/>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61" name="Shape 261"/>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262"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263"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4" name="Shape 264"/>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26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66" name="Shape 266"/>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3" name="Shape 273"/>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4" name="Shape 274"/>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275"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276"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7" name="image7.png"/>
          <p:cNvPicPr>
            <a:picLocks noChangeAspect="1"/>
          </p:cNvPicPr>
          <p:nvPr/>
        </p:nvPicPr>
        <p:blipFill>
          <a:blip r:embed="rId4">
            <a:extLst/>
          </a:blip>
          <a:stretch>
            <a:fillRect/>
          </a:stretch>
        </p:blipFill>
        <p:spPr>
          <a:xfrm>
            <a:off x="3947967" y="2644851"/>
            <a:ext cx="4718401" cy="1686901"/>
          </a:xfrm>
          <a:prstGeom prst="rect">
            <a:avLst/>
          </a:prstGeom>
          <a:ln w="12700">
            <a:miter lim="400000"/>
          </a:ln>
        </p:spPr>
      </p:pic>
      <p:sp>
        <p:nvSpPr>
          <p:cNvPr id="278" name="Shape 278"/>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sp>
        <p:nvSpPr>
          <p:cNvPr id="279" name="Shape 279"/>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6" name="Shape 286"/>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7" name="Shape 287"/>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288"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289" name="Shape 289"/>
          <p:cNvSpPr/>
          <p:nvPr>
            <p:ph type="title"/>
          </p:nvPr>
        </p:nvSpPr>
        <p:spPr>
          <a:xfrm>
            <a:off x="914400" y="2111123"/>
            <a:ext cx="10363200" cy="1546501"/>
          </a:xfrm>
          <a:prstGeom prst="rect">
            <a:avLst/>
          </a:prstGeom>
        </p:spPr>
        <p:txBody>
          <a:bodyPr lIns="91424" tIns="91424" rIns="91424" bIns="91424"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290" name="Shape 290"/>
          <p:cNvSpPr/>
          <p:nvPr>
            <p:ph type="body" sz="quarter" idx="1"/>
          </p:nvPr>
        </p:nvSpPr>
        <p:spPr>
          <a:xfrm>
            <a:off x="914400" y="3786737"/>
            <a:ext cx="10363200" cy="1046401"/>
          </a:xfrm>
          <a:prstGeom prst="rect">
            <a:avLst/>
          </a:prstGeom>
        </p:spPr>
        <p:txBody>
          <a:bodyPr lIns="91424" tIns="91424" rIns="91424" bIns="91424"/>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91" name="Shape 291"/>
          <p:cNvSpPr/>
          <p:nvPr>
            <p:ph type="sldNum" sz="quarter" idx="2"/>
          </p:nvPr>
        </p:nvSpPr>
        <p:spPr>
          <a:xfrm>
            <a:off x="11409054"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8" name="Shape 298"/>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99" name="Shape 299"/>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300"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301" name="Shape 301"/>
          <p:cNvSpPr/>
          <p:nvPr>
            <p:ph type="title"/>
          </p:nvPr>
        </p:nvSpPr>
        <p:spPr>
          <a:xfrm>
            <a:off x="799775" y="845996"/>
            <a:ext cx="10884400" cy="836100"/>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2" name="Shape 302"/>
          <p:cNvSpPr/>
          <p:nvPr>
            <p:ph type="body" idx="1"/>
          </p:nvPr>
        </p:nvSpPr>
        <p:spPr>
          <a:xfrm>
            <a:off x="799775" y="1692211"/>
            <a:ext cx="10884400" cy="4526101"/>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03" name="Shape 30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0" name="Shape 310"/>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11" name="Shape 311"/>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312"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313" name="Shape 313"/>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14" name="Shape 314"/>
          <p:cNvSpPr/>
          <p:nvPr>
            <p:ph type="body" sz="half" idx="1"/>
          </p:nvPr>
        </p:nvSpPr>
        <p:spPr>
          <a:xfrm>
            <a:off x="799775" y="1693140"/>
            <a:ext cx="5364399" cy="4568100"/>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15" name="Shape 315"/>
          <p:cNvSpPr/>
          <p:nvPr>
            <p:ph type="body" sz="half" idx="13"/>
          </p:nvPr>
        </p:nvSpPr>
        <p:spPr>
          <a:xfrm>
            <a:off x="6397364" y="1693140"/>
            <a:ext cx="5364400" cy="4568100"/>
          </a:xfrm>
          <a:prstGeom prst="rect">
            <a:avLst/>
          </a:prstGeom>
        </p:spPr>
        <p:txBody>
          <a:bodyPr lIns="91424" tIns="91424" rIns="91424" bIns="91424"/>
          <a:lstStyle/>
          <a:p>
            <a:pPr marL="182879" indent="-182879">
              <a:lnSpc>
                <a:spcPct val="100000"/>
              </a:lnSpc>
              <a:spcBef>
                <a:spcPts val="0"/>
              </a:spcBef>
              <a:buSzTx/>
              <a:buFontTx/>
              <a:buNone/>
              <a:defRPr>
                <a:solidFill>
                  <a:srgbClr val="54585B"/>
                </a:solidFill>
                <a:latin typeface="PT Sans"/>
                <a:ea typeface="PT Sans"/>
                <a:cs typeface="PT Sans"/>
                <a:sym typeface="PT Sans"/>
              </a:defRPr>
            </a:pPr>
          </a:p>
        </p:txBody>
      </p:sp>
      <p:sp>
        <p:nvSpPr>
          <p:cNvPr id="316" name="Shape 31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3" name="Shape 323"/>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24" name="Shape 324"/>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325"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326"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7" name="Shape 327"/>
          <p:cNvSpPr/>
          <p:nvPr>
            <p:ph type="title"/>
          </p:nvPr>
        </p:nvSpPr>
        <p:spPr>
          <a:xfrm>
            <a:off x="1193521" y="2667000"/>
            <a:ext cx="8433600" cy="1358701"/>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28" name="Shape 328"/>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329" name="image2.png"/>
          <p:cNvPicPr>
            <a:picLocks noChangeAspect="1"/>
          </p:cNvPicPr>
          <p:nvPr/>
        </p:nvPicPr>
        <p:blipFill>
          <a:blip r:embed="rId3">
            <a:extLst/>
          </a:blip>
          <a:stretch>
            <a:fillRect/>
          </a:stretch>
        </p:blipFill>
        <p:spPr>
          <a:xfrm>
            <a:off x="9673800" y="273820"/>
            <a:ext cx="2147600" cy="691200"/>
          </a:xfrm>
          <a:prstGeom prst="rect">
            <a:avLst/>
          </a:prstGeom>
          <a:ln w="12700">
            <a:miter lim="400000"/>
          </a:ln>
        </p:spPr>
      </p:pic>
      <p:sp>
        <p:nvSpPr>
          <p:cNvPr id="330" name="Shape 33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 name="Shape 337"/>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38" name="Shape 338"/>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339"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340" name="Shape 340"/>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41" name="Shape 34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31" name="Shape 31"/>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2" name="Shape 32"/>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8" name="Shape 348"/>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49" name="Shape 349"/>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350"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351" name="Shape 35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8" name="Shape 358"/>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59" name="Shape 359"/>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360"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361" name="Shape 361"/>
          <p:cNvSpPr/>
          <p:nvPr/>
        </p:nvSpPr>
        <p:spPr>
          <a:xfrm flipH="1">
            <a:off x="5747549" y="1113366"/>
            <a:ext cx="1" cy="5181601"/>
          </a:xfrm>
          <a:prstGeom prst="line">
            <a:avLst/>
          </a:prstGeom>
          <a:ln>
            <a:solidFill>
              <a:srgbClr val="54575A"/>
            </a:solidFill>
          </a:ln>
        </p:spPr>
        <p:txBody>
          <a:bodyPr lIns="45719" rIns="45719"/>
          <a:lstStyle/>
          <a:p>
            <a:pPr/>
          </a:p>
        </p:txBody>
      </p:sp>
      <p:sp>
        <p:nvSpPr>
          <p:cNvPr id="362" name="Shape 362"/>
          <p:cNvSpPr/>
          <p:nvPr>
            <p:ph type="title"/>
          </p:nvPr>
        </p:nvSpPr>
        <p:spPr>
          <a:xfrm>
            <a:off x="892924" y="1070757"/>
            <a:ext cx="4542801" cy="834301"/>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63" name="Shape 363"/>
          <p:cNvSpPr/>
          <p:nvPr>
            <p:ph type="body" sz="half" idx="1"/>
          </p:nvPr>
        </p:nvSpPr>
        <p:spPr>
          <a:xfrm>
            <a:off x="6129866" y="1069679"/>
            <a:ext cx="5588000" cy="5284501"/>
          </a:xfrm>
          <a:prstGeom prst="rect">
            <a:avLst/>
          </a:prstGeom>
        </p:spPr>
        <p:txBody>
          <a:bodyPr lIns="91424" tIns="91424" rIns="91424" bIns="91424"/>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64" name="Shape 364"/>
          <p:cNvSpPr/>
          <p:nvPr>
            <p:ph type="body" sz="half" idx="13"/>
          </p:nvPr>
        </p:nvSpPr>
        <p:spPr>
          <a:xfrm>
            <a:off x="892924" y="1905000"/>
            <a:ext cx="4542801" cy="4448701"/>
          </a:xfrm>
          <a:prstGeom prst="rect">
            <a:avLst/>
          </a:prstGeom>
        </p:spPr>
        <p:txBody>
          <a:bodyPr lIns="91424" tIns="91424" rIns="91424" bIns="91424"/>
          <a:lstStyle/>
          <a:p>
            <a:pPr marL="0" indent="0">
              <a:lnSpc>
                <a:spcPct val="100000"/>
              </a:lnSpc>
              <a:spcBef>
                <a:spcPts val="0"/>
              </a:spcBef>
              <a:buSzTx/>
              <a:buFontTx/>
              <a:buNone/>
              <a:defRPr>
                <a:solidFill>
                  <a:srgbClr val="54585B"/>
                </a:solidFill>
                <a:latin typeface="PT Sans"/>
                <a:ea typeface="PT Sans"/>
                <a:cs typeface="PT Sans"/>
                <a:sym typeface="PT Sans"/>
              </a:defRPr>
            </a:pPr>
          </a:p>
        </p:txBody>
      </p:sp>
      <p:sp>
        <p:nvSpPr>
          <p:cNvPr id="365" name="Shape 36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2" name="Shape 372"/>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73" name="Shape 373"/>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374"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375" name="Shape 375"/>
          <p:cNvSpPr/>
          <p:nvPr>
            <p:ph type="title"/>
          </p:nvPr>
        </p:nvSpPr>
        <p:spPr>
          <a:xfrm>
            <a:off x="719388" y="854021"/>
            <a:ext cx="5410400" cy="984900"/>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76" name="Shape 376"/>
          <p:cNvSpPr/>
          <p:nvPr>
            <p:ph type="pic" sz="quarter" idx="13"/>
          </p:nvPr>
        </p:nvSpPr>
        <p:spPr>
          <a:xfrm>
            <a:off x="6417731" y="854019"/>
            <a:ext cx="4060000" cy="3076501"/>
          </a:xfrm>
          <a:prstGeom prst="rect">
            <a:avLst/>
          </a:prstGeom>
        </p:spPr>
        <p:txBody>
          <a:bodyPr lIns="91439" rIns="91439">
            <a:noAutofit/>
          </a:bodyPr>
          <a:lstStyle/>
          <a:p>
            <a:pPr/>
          </a:p>
        </p:txBody>
      </p:sp>
      <p:sp>
        <p:nvSpPr>
          <p:cNvPr id="377" name="Shape 377"/>
          <p:cNvSpPr/>
          <p:nvPr>
            <p:ph type="body" sz="half" idx="1"/>
          </p:nvPr>
        </p:nvSpPr>
        <p:spPr>
          <a:xfrm>
            <a:off x="719388" y="1838872"/>
            <a:ext cx="5410400" cy="4484400"/>
          </a:xfrm>
          <a:prstGeom prst="rect">
            <a:avLst/>
          </a:prstGeom>
        </p:spPr>
        <p:txBody>
          <a:bodyPr lIns="91424" tIns="91424" rIns="91424" bIns="91424"/>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457200">
              <a:lnSpc>
                <a:spcPct val="100000"/>
              </a:lnSpc>
              <a:spcBef>
                <a:spcPts val="0"/>
              </a:spcBef>
              <a:buSzTx/>
              <a:buFontTx/>
              <a:buNone/>
              <a:defRPr>
                <a:solidFill>
                  <a:srgbClr val="54585B"/>
                </a:solidFill>
                <a:latin typeface="PT Sans"/>
                <a:ea typeface="PT Sans"/>
                <a:cs typeface="PT Sans"/>
                <a:sym typeface="PT Sans"/>
              </a:defRPr>
            </a:lvl2pPr>
            <a:lvl3pPr marL="0" indent="914400">
              <a:lnSpc>
                <a:spcPct val="100000"/>
              </a:lnSpc>
              <a:spcBef>
                <a:spcPts val="0"/>
              </a:spcBef>
              <a:buSzTx/>
              <a:buFontTx/>
              <a:buNone/>
              <a:defRPr>
                <a:solidFill>
                  <a:srgbClr val="54585B"/>
                </a:solidFill>
                <a:latin typeface="PT Sans"/>
                <a:ea typeface="PT Sans"/>
                <a:cs typeface="PT Sans"/>
                <a:sym typeface="PT Sans"/>
              </a:defRPr>
            </a:lvl3pPr>
            <a:lvl4pPr marL="0" indent="1371600">
              <a:lnSpc>
                <a:spcPct val="100000"/>
              </a:lnSpc>
              <a:spcBef>
                <a:spcPts val="0"/>
              </a:spcBef>
              <a:buSzTx/>
              <a:buFontTx/>
              <a:buNone/>
              <a:defRPr>
                <a:solidFill>
                  <a:srgbClr val="54585B"/>
                </a:solidFill>
                <a:latin typeface="PT Sans"/>
                <a:ea typeface="PT Sans"/>
                <a:cs typeface="PT Sans"/>
                <a:sym typeface="PT Sans"/>
              </a:defRPr>
            </a:lvl4pPr>
            <a:lvl5pPr marL="0" indent="182880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78" name="Shape 37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5" name="Shape 385"/>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86" name="Shape 386"/>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387"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388" name="Shape 38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389" name="image1.jpg"/>
          <p:cNvPicPr>
            <a:picLocks noChangeAspect="1"/>
          </p:cNvPicPr>
          <p:nvPr/>
        </p:nvPicPr>
        <p:blipFill>
          <a:blip r:embed="rId2">
            <a:extLst/>
          </a:blip>
          <a:srcRect l="0" t="2" r="0" b="91998"/>
          <a:stretch>
            <a:fillRect/>
          </a:stretch>
        </p:blipFill>
        <p:spPr>
          <a:xfrm rot="10800000">
            <a:off x="0" y="6309300"/>
            <a:ext cx="12192000" cy="548700"/>
          </a:xfrm>
          <a:prstGeom prst="rect">
            <a:avLst/>
          </a:prstGeom>
          <a:ln w="12700">
            <a:miter lim="400000"/>
          </a:ln>
        </p:spPr>
      </p:pic>
      <p:sp>
        <p:nvSpPr>
          <p:cNvPr id="390" name="Shape 390"/>
          <p:cNvSpPr/>
          <p:nvPr>
            <p:ph type="title"/>
          </p:nvPr>
        </p:nvSpPr>
        <p:spPr>
          <a:xfrm>
            <a:off x="561716" y="301625"/>
            <a:ext cx="11128800" cy="836100"/>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91" name="Shape 391"/>
          <p:cNvSpPr/>
          <p:nvPr>
            <p:ph type="body" idx="1"/>
          </p:nvPr>
        </p:nvSpPr>
        <p:spPr>
          <a:xfrm>
            <a:off x="561716" y="1158875"/>
            <a:ext cx="11128800" cy="4886401"/>
          </a:xfrm>
          <a:prstGeom prst="rect">
            <a:avLst/>
          </a:prstGeom>
        </p:spPr>
        <p:txBody>
          <a:bodyPr lIns="91424" tIns="91424" rIns="91424" bIns="91424"/>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5" indent="-202045">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2" name="Shape 392"/>
          <p:cNvSpPr/>
          <p:nvPr/>
        </p:nvSpPr>
        <p:spPr>
          <a:xfrm>
            <a:off x="4505961" y="6503760"/>
            <a:ext cx="32200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pic>
        <p:nvPicPr>
          <p:cNvPr id="393" name="image2.png"/>
          <p:cNvPicPr>
            <a:picLocks noChangeAspect="1"/>
          </p:cNvPicPr>
          <p:nvPr/>
        </p:nvPicPr>
        <p:blipFill>
          <a:blip r:embed="rId3">
            <a:extLst/>
          </a:blip>
          <a:stretch>
            <a:fillRect/>
          </a:stretch>
        </p:blipFill>
        <p:spPr>
          <a:xfrm>
            <a:off x="479000" y="6311900"/>
            <a:ext cx="1746800" cy="562501"/>
          </a:xfrm>
          <a:prstGeom prst="rect">
            <a:avLst/>
          </a:prstGeom>
          <a:ln w="12700">
            <a:miter lim="400000"/>
          </a:ln>
        </p:spPr>
      </p:pic>
      <p:sp>
        <p:nvSpPr>
          <p:cNvPr id="394" name="Shape 39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1" name="Shape 401"/>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02" name="Shape 402"/>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403"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404" name="image5.jpg"/>
          <p:cNvPicPr>
            <a:picLocks noChangeAspect="1"/>
          </p:cNvPicPr>
          <p:nvPr/>
        </p:nvPicPr>
        <p:blipFill>
          <a:blip r:embed="rId4">
            <a:extLst/>
          </a:blip>
          <a:stretch>
            <a:fillRect/>
          </a:stretch>
        </p:blipFill>
        <p:spPr>
          <a:xfrm>
            <a:off x="3810001" y="3412066"/>
            <a:ext cx="8009599" cy="2999102"/>
          </a:xfrm>
          <a:prstGeom prst="rect">
            <a:avLst/>
          </a:prstGeom>
          <a:ln w="12700">
            <a:miter lim="400000"/>
          </a:ln>
        </p:spPr>
      </p:pic>
      <p:sp>
        <p:nvSpPr>
          <p:cNvPr id="405" name="Shape 405"/>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06" name="Shape 406"/>
          <p:cNvSpPr/>
          <p:nvPr>
            <p:ph type="body" idx="1"/>
          </p:nvPr>
        </p:nvSpPr>
        <p:spPr>
          <a:xfrm>
            <a:off x="799775" y="1691865"/>
            <a:ext cx="10968799" cy="4526102"/>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07" name="Shape 4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4" name="Shape 414"/>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15" name="Shape 415"/>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416"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417" name="Shape 41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418" name="image5.jpg"/>
          <p:cNvPicPr>
            <a:picLocks noChangeAspect="1"/>
          </p:cNvPicPr>
          <p:nvPr/>
        </p:nvPicPr>
        <p:blipFill>
          <a:blip r:embed="rId4">
            <a:extLst/>
          </a:blip>
          <a:stretch>
            <a:fillRect/>
          </a:stretch>
        </p:blipFill>
        <p:spPr>
          <a:xfrm>
            <a:off x="3810001" y="3045883"/>
            <a:ext cx="8009599" cy="2999101"/>
          </a:xfrm>
          <a:prstGeom prst="rect">
            <a:avLst/>
          </a:prstGeom>
          <a:ln w="12700">
            <a:miter lim="400000"/>
          </a:ln>
        </p:spPr>
      </p:pic>
      <p:pic>
        <p:nvPicPr>
          <p:cNvPr id="419" name="image1.jpg"/>
          <p:cNvPicPr>
            <a:picLocks noChangeAspect="1"/>
          </p:cNvPicPr>
          <p:nvPr/>
        </p:nvPicPr>
        <p:blipFill>
          <a:blip r:embed="rId2">
            <a:extLst/>
          </a:blip>
          <a:srcRect l="0" t="2" r="0" b="91998"/>
          <a:stretch>
            <a:fillRect/>
          </a:stretch>
        </p:blipFill>
        <p:spPr>
          <a:xfrm rot="10800000">
            <a:off x="0" y="6309300"/>
            <a:ext cx="12192000" cy="548700"/>
          </a:xfrm>
          <a:prstGeom prst="rect">
            <a:avLst/>
          </a:prstGeom>
          <a:ln w="12700">
            <a:miter lim="400000"/>
          </a:ln>
        </p:spPr>
      </p:pic>
      <p:sp>
        <p:nvSpPr>
          <p:cNvPr id="420" name="Shape 420"/>
          <p:cNvSpPr/>
          <p:nvPr>
            <p:ph type="title"/>
          </p:nvPr>
        </p:nvSpPr>
        <p:spPr>
          <a:xfrm>
            <a:off x="561716" y="301625"/>
            <a:ext cx="11128800" cy="836100"/>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21" name="Shape 421"/>
          <p:cNvSpPr/>
          <p:nvPr>
            <p:ph type="body" idx="1"/>
          </p:nvPr>
        </p:nvSpPr>
        <p:spPr>
          <a:xfrm>
            <a:off x="561716" y="1158875"/>
            <a:ext cx="11128800" cy="4886401"/>
          </a:xfrm>
          <a:prstGeom prst="rect">
            <a:avLst/>
          </a:prstGeom>
        </p:spPr>
        <p:txBody>
          <a:bodyPr lIns="91424" tIns="91424" rIns="91424" bIns="91424"/>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5" indent="-202045">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22" name="Shape 422"/>
          <p:cNvSpPr/>
          <p:nvPr/>
        </p:nvSpPr>
        <p:spPr>
          <a:xfrm>
            <a:off x="4492416" y="6503760"/>
            <a:ext cx="32200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pic>
        <p:nvPicPr>
          <p:cNvPr id="423" name="image2.png"/>
          <p:cNvPicPr>
            <a:picLocks noChangeAspect="1"/>
          </p:cNvPicPr>
          <p:nvPr/>
        </p:nvPicPr>
        <p:blipFill>
          <a:blip r:embed="rId3">
            <a:extLst/>
          </a:blip>
          <a:stretch>
            <a:fillRect/>
          </a:stretch>
        </p:blipFill>
        <p:spPr>
          <a:xfrm>
            <a:off x="479000" y="6311900"/>
            <a:ext cx="1746800" cy="562501"/>
          </a:xfrm>
          <a:prstGeom prst="rect">
            <a:avLst/>
          </a:prstGeom>
          <a:ln w="12700">
            <a:miter lim="400000"/>
          </a:ln>
        </p:spPr>
      </p:pic>
      <p:sp>
        <p:nvSpPr>
          <p:cNvPr id="424" name="Shape 42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1" name="Shape 431"/>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32" name="Shape 432"/>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433"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434"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35" name="Shape 435"/>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43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37" name="Shape 437"/>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4" name="Shape 444"/>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45" name="Shape 445"/>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446"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447"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48" name="image7.png"/>
          <p:cNvPicPr>
            <a:picLocks noChangeAspect="1"/>
          </p:cNvPicPr>
          <p:nvPr/>
        </p:nvPicPr>
        <p:blipFill>
          <a:blip r:embed="rId4">
            <a:extLst/>
          </a:blip>
          <a:stretch>
            <a:fillRect/>
          </a:stretch>
        </p:blipFill>
        <p:spPr>
          <a:xfrm>
            <a:off x="3947967" y="2644851"/>
            <a:ext cx="4718401" cy="1686901"/>
          </a:xfrm>
          <a:prstGeom prst="rect">
            <a:avLst/>
          </a:prstGeom>
          <a:ln w="12700">
            <a:miter lim="400000"/>
          </a:ln>
        </p:spPr>
      </p:pic>
      <p:sp>
        <p:nvSpPr>
          <p:cNvPr id="449" name="Shape 449"/>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sp>
        <p:nvSpPr>
          <p:cNvPr id="450" name="Shape 450"/>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7" name="Shape 457"/>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58" name="Shape 458"/>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459"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460" name="Shape 460"/>
          <p:cNvSpPr/>
          <p:nvPr>
            <p:ph type="title"/>
          </p:nvPr>
        </p:nvSpPr>
        <p:spPr>
          <a:xfrm>
            <a:off x="914400" y="2111123"/>
            <a:ext cx="10363200" cy="1546501"/>
          </a:xfrm>
          <a:prstGeom prst="rect">
            <a:avLst/>
          </a:prstGeom>
        </p:spPr>
        <p:txBody>
          <a:bodyPr lIns="91424" tIns="91424" rIns="91424" bIns="91424"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461" name="Shape 461"/>
          <p:cNvSpPr/>
          <p:nvPr>
            <p:ph type="body" sz="quarter" idx="1"/>
          </p:nvPr>
        </p:nvSpPr>
        <p:spPr>
          <a:xfrm>
            <a:off x="914400" y="3786737"/>
            <a:ext cx="10363200" cy="1046401"/>
          </a:xfrm>
          <a:prstGeom prst="rect">
            <a:avLst/>
          </a:prstGeom>
        </p:spPr>
        <p:txBody>
          <a:bodyPr lIns="91424" tIns="91424" rIns="91424" bIns="91424"/>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62" name="Shape 462"/>
          <p:cNvSpPr/>
          <p:nvPr>
            <p:ph type="sldNum" sz="quarter" idx="2"/>
          </p:nvPr>
        </p:nvSpPr>
        <p:spPr>
          <a:xfrm>
            <a:off x="11409054"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9" name="Shape 469"/>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70" name="Shape 470"/>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471"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472" name="image3.jp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3" name="Shape 473"/>
          <p:cNvSpPr/>
          <p:nvPr>
            <p:ph type="title"/>
          </p:nvPr>
        </p:nvSpPr>
        <p:spPr>
          <a:xfrm>
            <a:off x="914400" y="2127738"/>
            <a:ext cx="10464801" cy="2111101"/>
          </a:xfrm>
          <a:prstGeom prst="rect">
            <a:avLst/>
          </a:prstGeom>
        </p:spPr>
        <p:txBody>
          <a:bodyPr lIns="91424" tIns="91424" rIns="91424" bIns="91424"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74" name="Shape 474"/>
          <p:cNvSpPr/>
          <p:nvPr>
            <p:ph type="body" sz="quarter" idx="1"/>
          </p:nvPr>
        </p:nvSpPr>
        <p:spPr>
          <a:xfrm>
            <a:off x="914400" y="4312137"/>
            <a:ext cx="7721600" cy="1066800"/>
          </a:xfrm>
          <a:prstGeom prst="rect">
            <a:avLst/>
          </a:prstGeom>
        </p:spPr>
        <p:txBody>
          <a:bodyPr lIns="91424" tIns="91424" rIns="91424" bIns="91424"/>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457200">
              <a:lnSpc>
                <a:spcPct val="100000"/>
              </a:lnSpc>
              <a:spcBef>
                <a:spcPts val="400"/>
              </a:spcBef>
              <a:buSzTx/>
              <a:buFontTx/>
              <a:buNone/>
              <a:defRPr>
                <a:solidFill>
                  <a:srgbClr val="FFFFFF"/>
                </a:solidFill>
                <a:latin typeface="PT Sans"/>
                <a:ea typeface="PT Sans"/>
                <a:cs typeface="PT Sans"/>
                <a:sym typeface="PT Sans"/>
              </a:defRPr>
            </a:lvl2pPr>
            <a:lvl3pPr marL="0" indent="914400">
              <a:lnSpc>
                <a:spcPct val="100000"/>
              </a:lnSpc>
              <a:spcBef>
                <a:spcPts val="400"/>
              </a:spcBef>
              <a:buSzTx/>
              <a:buFontTx/>
              <a:buNone/>
              <a:defRPr>
                <a:solidFill>
                  <a:srgbClr val="FFFFFF"/>
                </a:solidFill>
                <a:latin typeface="PT Sans"/>
                <a:ea typeface="PT Sans"/>
                <a:cs typeface="PT Sans"/>
                <a:sym typeface="PT Sans"/>
              </a:defRPr>
            </a:lvl3pPr>
            <a:lvl4pPr marL="0" indent="1371600">
              <a:lnSpc>
                <a:spcPct val="100000"/>
              </a:lnSpc>
              <a:spcBef>
                <a:spcPts val="400"/>
              </a:spcBef>
              <a:buSzTx/>
              <a:buFontTx/>
              <a:buNone/>
              <a:defRPr>
                <a:solidFill>
                  <a:srgbClr val="FFFFFF"/>
                </a:solidFill>
                <a:latin typeface="PT Sans"/>
                <a:ea typeface="PT Sans"/>
                <a:cs typeface="PT Sans"/>
                <a:sym typeface="PT Sans"/>
              </a:defRPr>
            </a:lvl4pPr>
            <a:lvl5pPr marL="0" indent="182880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7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76" name="Shape 476"/>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sp>
        <p:nvSpPr>
          <p:cNvPr id="477" name="Shape 477"/>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0" name="Shape 40"/>
          <p:cNvSpPr/>
          <p:nvPr>
            <p:ph type="title"/>
          </p:nvPr>
        </p:nvSpPr>
        <p:spPr>
          <a:prstGeom prst="rect">
            <a:avLst/>
          </a:prstGeom>
        </p:spPr>
        <p:txBody>
          <a:bodyPr/>
          <a:lstStyle/>
          <a:p>
            <a:pPr/>
            <a:r>
              <a:t>Title Text</a:t>
            </a:r>
          </a:p>
        </p:txBody>
      </p:sp>
      <p:sp>
        <p:nvSpPr>
          <p:cNvPr id="41" name="Shape 41"/>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2" name="Shape 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4" name="Shape 484"/>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85" name="Shape 485"/>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486"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487" name="image3.jp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88" name="Shape 488"/>
          <p:cNvSpPr/>
          <p:nvPr>
            <p:ph type="title"/>
          </p:nvPr>
        </p:nvSpPr>
        <p:spPr>
          <a:xfrm>
            <a:off x="914400" y="2127738"/>
            <a:ext cx="10464801" cy="2111101"/>
          </a:xfrm>
          <a:prstGeom prst="rect">
            <a:avLst/>
          </a:prstGeom>
        </p:spPr>
        <p:txBody>
          <a:bodyPr lIns="91424" tIns="91424" rIns="91424" bIns="91424"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89" name="Shape 489"/>
          <p:cNvSpPr/>
          <p:nvPr>
            <p:ph type="body" sz="quarter" idx="1"/>
          </p:nvPr>
        </p:nvSpPr>
        <p:spPr>
          <a:xfrm>
            <a:off x="914400" y="4312137"/>
            <a:ext cx="7721600" cy="1066800"/>
          </a:xfrm>
          <a:prstGeom prst="rect">
            <a:avLst/>
          </a:prstGeom>
        </p:spPr>
        <p:txBody>
          <a:bodyPr lIns="91424" tIns="91424" rIns="91424" bIns="91424"/>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457200">
              <a:lnSpc>
                <a:spcPct val="100000"/>
              </a:lnSpc>
              <a:spcBef>
                <a:spcPts val="400"/>
              </a:spcBef>
              <a:buSzTx/>
              <a:buFontTx/>
              <a:buNone/>
              <a:defRPr>
                <a:solidFill>
                  <a:srgbClr val="FFFFFF"/>
                </a:solidFill>
                <a:latin typeface="PT Sans"/>
                <a:ea typeface="PT Sans"/>
                <a:cs typeface="PT Sans"/>
                <a:sym typeface="PT Sans"/>
              </a:defRPr>
            </a:lvl2pPr>
            <a:lvl3pPr marL="0" indent="914400">
              <a:lnSpc>
                <a:spcPct val="100000"/>
              </a:lnSpc>
              <a:spcBef>
                <a:spcPts val="400"/>
              </a:spcBef>
              <a:buSzTx/>
              <a:buFontTx/>
              <a:buNone/>
              <a:defRPr>
                <a:solidFill>
                  <a:srgbClr val="FFFFFF"/>
                </a:solidFill>
                <a:latin typeface="PT Sans"/>
                <a:ea typeface="PT Sans"/>
                <a:cs typeface="PT Sans"/>
                <a:sym typeface="PT Sans"/>
              </a:defRPr>
            </a:lvl3pPr>
            <a:lvl4pPr marL="0" indent="1371600">
              <a:lnSpc>
                <a:spcPct val="100000"/>
              </a:lnSpc>
              <a:spcBef>
                <a:spcPts val="400"/>
              </a:spcBef>
              <a:buSzTx/>
              <a:buFontTx/>
              <a:buNone/>
              <a:defRPr>
                <a:solidFill>
                  <a:srgbClr val="FFFFFF"/>
                </a:solidFill>
                <a:latin typeface="PT Sans"/>
                <a:ea typeface="PT Sans"/>
                <a:cs typeface="PT Sans"/>
                <a:sym typeface="PT Sans"/>
              </a:defRPr>
            </a:lvl4pPr>
            <a:lvl5pPr marL="0" indent="182880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9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91" name="Shape 491"/>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sp>
        <p:nvSpPr>
          <p:cNvPr id="492" name="Shape 492"/>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9" name="Shape 499"/>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00" name="Shape 500"/>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501"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502" name="Shape 502"/>
          <p:cNvSpPr/>
          <p:nvPr>
            <p:ph type="title"/>
          </p:nvPr>
        </p:nvSpPr>
        <p:spPr>
          <a:xfrm>
            <a:off x="799775" y="845996"/>
            <a:ext cx="10884400" cy="836100"/>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03" name="Shape 503"/>
          <p:cNvSpPr/>
          <p:nvPr>
            <p:ph type="body" idx="1"/>
          </p:nvPr>
        </p:nvSpPr>
        <p:spPr>
          <a:xfrm>
            <a:off x="799775" y="1692211"/>
            <a:ext cx="10884400" cy="4526101"/>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04" name="Shape 50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1" name="Shape 511"/>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12" name="Shape 512"/>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513"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514" name="Shape 514"/>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15" name="Shape 515"/>
          <p:cNvSpPr/>
          <p:nvPr>
            <p:ph type="body" sz="half" idx="1"/>
          </p:nvPr>
        </p:nvSpPr>
        <p:spPr>
          <a:xfrm>
            <a:off x="799775" y="1693140"/>
            <a:ext cx="5364399" cy="4568100"/>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16" name="Shape 516"/>
          <p:cNvSpPr/>
          <p:nvPr>
            <p:ph type="body" sz="half" idx="13"/>
          </p:nvPr>
        </p:nvSpPr>
        <p:spPr>
          <a:xfrm>
            <a:off x="6397364" y="1693140"/>
            <a:ext cx="5364400" cy="4568100"/>
          </a:xfrm>
          <a:prstGeom prst="rect">
            <a:avLst/>
          </a:prstGeom>
        </p:spPr>
        <p:txBody>
          <a:bodyPr lIns="91424" tIns="91424" rIns="91424" bIns="91424"/>
          <a:lstStyle/>
          <a:p>
            <a:pPr marL="182879" indent="-182879">
              <a:lnSpc>
                <a:spcPct val="100000"/>
              </a:lnSpc>
              <a:spcBef>
                <a:spcPts val="0"/>
              </a:spcBef>
              <a:buSzTx/>
              <a:buFontTx/>
              <a:buNone/>
              <a:defRPr>
                <a:solidFill>
                  <a:srgbClr val="54585B"/>
                </a:solidFill>
                <a:latin typeface="PT Sans"/>
                <a:ea typeface="PT Sans"/>
                <a:cs typeface="PT Sans"/>
                <a:sym typeface="PT Sans"/>
              </a:defRPr>
            </a:pPr>
          </a:p>
        </p:txBody>
      </p:sp>
      <p:sp>
        <p:nvSpPr>
          <p:cNvPr id="517" name="Shape 51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4" name="Shape 524"/>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25" name="Shape 525"/>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526"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527"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28" name="Shape 528"/>
          <p:cNvSpPr/>
          <p:nvPr>
            <p:ph type="title"/>
          </p:nvPr>
        </p:nvSpPr>
        <p:spPr>
          <a:xfrm>
            <a:off x="1193521" y="2667000"/>
            <a:ext cx="8433600" cy="1358701"/>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29" name="Shape 529"/>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530" name="image2.png"/>
          <p:cNvPicPr>
            <a:picLocks noChangeAspect="1"/>
          </p:cNvPicPr>
          <p:nvPr/>
        </p:nvPicPr>
        <p:blipFill>
          <a:blip r:embed="rId3">
            <a:extLst/>
          </a:blip>
          <a:stretch>
            <a:fillRect/>
          </a:stretch>
        </p:blipFill>
        <p:spPr>
          <a:xfrm>
            <a:off x="9673800" y="273820"/>
            <a:ext cx="2147600" cy="691200"/>
          </a:xfrm>
          <a:prstGeom prst="rect">
            <a:avLst/>
          </a:prstGeom>
          <a:ln w="12700">
            <a:miter lim="400000"/>
          </a:ln>
        </p:spPr>
      </p:pic>
      <p:sp>
        <p:nvSpPr>
          <p:cNvPr id="531" name="Shape 53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8" name="Shape 538"/>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39" name="Shape 539"/>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540"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541" name="Shape 541"/>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42" name="Shape 54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49" name="Shape 549"/>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50" name="Shape 550"/>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551"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552" name="Shape 55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59" name="Shape 559"/>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60" name="Shape 560"/>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561"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562" name="Shape 562"/>
          <p:cNvSpPr/>
          <p:nvPr/>
        </p:nvSpPr>
        <p:spPr>
          <a:xfrm flipH="1">
            <a:off x="5747549" y="1113366"/>
            <a:ext cx="1" cy="5181601"/>
          </a:xfrm>
          <a:prstGeom prst="line">
            <a:avLst/>
          </a:prstGeom>
          <a:ln>
            <a:solidFill>
              <a:srgbClr val="54575A"/>
            </a:solidFill>
          </a:ln>
        </p:spPr>
        <p:txBody>
          <a:bodyPr lIns="45719" rIns="45719"/>
          <a:lstStyle/>
          <a:p>
            <a:pPr/>
          </a:p>
        </p:txBody>
      </p:sp>
      <p:sp>
        <p:nvSpPr>
          <p:cNvPr id="563" name="Shape 563"/>
          <p:cNvSpPr/>
          <p:nvPr>
            <p:ph type="title"/>
          </p:nvPr>
        </p:nvSpPr>
        <p:spPr>
          <a:xfrm>
            <a:off x="892924" y="1070757"/>
            <a:ext cx="4542801" cy="834301"/>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64" name="Shape 564"/>
          <p:cNvSpPr/>
          <p:nvPr>
            <p:ph type="body" sz="half" idx="1"/>
          </p:nvPr>
        </p:nvSpPr>
        <p:spPr>
          <a:xfrm>
            <a:off x="6129866" y="1069679"/>
            <a:ext cx="5588000" cy="5284501"/>
          </a:xfrm>
          <a:prstGeom prst="rect">
            <a:avLst/>
          </a:prstGeom>
        </p:spPr>
        <p:txBody>
          <a:bodyPr lIns="91424" tIns="91424" rIns="91424" bIns="91424"/>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65" name="Shape 565"/>
          <p:cNvSpPr/>
          <p:nvPr>
            <p:ph type="body" sz="half" idx="13"/>
          </p:nvPr>
        </p:nvSpPr>
        <p:spPr>
          <a:xfrm>
            <a:off x="892924" y="1905000"/>
            <a:ext cx="4542801" cy="4448701"/>
          </a:xfrm>
          <a:prstGeom prst="rect">
            <a:avLst/>
          </a:prstGeom>
        </p:spPr>
        <p:txBody>
          <a:bodyPr lIns="91424" tIns="91424" rIns="91424" bIns="91424"/>
          <a:lstStyle/>
          <a:p>
            <a:pPr marL="0" indent="0">
              <a:lnSpc>
                <a:spcPct val="100000"/>
              </a:lnSpc>
              <a:spcBef>
                <a:spcPts val="0"/>
              </a:spcBef>
              <a:buSzTx/>
              <a:buFontTx/>
              <a:buNone/>
              <a:defRPr>
                <a:solidFill>
                  <a:srgbClr val="54585B"/>
                </a:solidFill>
                <a:latin typeface="PT Sans"/>
                <a:ea typeface="PT Sans"/>
                <a:cs typeface="PT Sans"/>
                <a:sym typeface="PT Sans"/>
              </a:defRPr>
            </a:pPr>
          </a:p>
        </p:txBody>
      </p:sp>
      <p:sp>
        <p:nvSpPr>
          <p:cNvPr id="566" name="Shape 56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3" name="Shape 573"/>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74" name="Shape 574"/>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575"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576" name="Shape 576"/>
          <p:cNvSpPr/>
          <p:nvPr>
            <p:ph type="title"/>
          </p:nvPr>
        </p:nvSpPr>
        <p:spPr>
          <a:xfrm>
            <a:off x="719388" y="854021"/>
            <a:ext cx="5410400" cy="984900"/>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77" name="Shape 577"/>
          <p:cNvSpPr/>
          <p:nvPr>
            <p:ph type="pic" sz="quarter" idx="13"/>
          </p:nvPr>
        </p:nvSpPr>
        <p:spPr>
          <a:xfrm>
            <a:off x="6417731" y="854019"/>
            <a:ext cx="4060000" cy="3076501"/>
          </a:xfrm>
          <a:prstGeom prst="rect">
            <a:avLst/>
          </a:prstGeom>
        </p:spPr>
        <p:txBody>
          <a:bodyPr lIns="91439" rIns="91439">
            <a:noAutofit/>
          </a:bodyPr>
          <a:lstStyle/>
          <a:p>
            <a:pPr/>
          </a:p>
        </p:txBody>
      </p:sp>
      <p:sp>
        <p:nvSpPr>
          <p:cNvPr id="578" name="Shape 578"/>
          <p:cNvSpPr/>
          <p:nvPr>
            <p:ph type="body" sz="half" idx="1"/>
          </p:nvPr>
        </p:nvSpPr>
        <p:spPr>
          <a:xfrm>
            <a:off x="719388" y="1838872"/>
            <a:ext cx="5410400" cy="4484400"/>
          </a:xfrm>
          <a:prstGeom prst="rect">
            <a:avLst/>
          </a:prstGeom>
        </p:spPr>
        <p:txBody>
          <a:bodyPr lIns="91424" tIns="91424" rIns="91424" bIns="91424"/>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457200">
              <a:lnSpc>
                <a:spcPct val="100000"/>
              </a:lnSpc>
              <a:spcBef>
                <a:spcPts val="0"/>
              </a:spcBef>
              <a:buSzTx/>
              <a:buFontTx/>
              <a:buNone/>
              <a:defRPr>
                <a:solidFill>
                  <a:srgbClr val="54585B"/>
                </a:solidFill>
                <a:latin typeface="PT Sans"/>
                <a:ea typeface="PT Sans"/>
                <a:cs typeface="PT Sans"/>
                <a:sym typeface="PT Sans"/>
              </a:defRPr>
            </a:lvl2pPr>
            <a:lvl3pPr marL="0" indent="914400">
              <a:lnSpc>
                <a:spcPct val="100000"/>
              </a:lnSpc>
              <a:spcBef>
                <a:spcPts val="0"/>
              </a:spcBef>
              <a:buSzTx/>
              <a:buFontTx/>
              <a:buNone/>
              <a:defRPr>
                <a:solidFill>
                  <a:srgbClr val="54585B"/>
                </a:solidFill>
                <a:latin typeface="PT Sans"/>
                <a:ea typeface="PT Sans"/>
                <a:cs typeface="PT Sans"/>
                <a:sym typeface="PT Sans"/>
              </a:defRPr>
            </a:lvl3pPr>
            <a:lvl4pPr marL="0" indent="1371600">
              <a:lnSpc>
                <a:spcPct val="100000"/>
              </a:lnSpc>
              <a:spcBef>
                <a:spcPts val="0"/>
              </a:spcBef>
              <a:buSzTx/>
              <a:buFontTx/>
              <a:buNone/>
              <a:defRPr>
                <a:solidFill>
                  <a:srgbClr val="54585B"/>
                </a:solidFill>
                <a:latin typeface="PT Sans"/>
                <a:ea typeface="PT Sans"/>
                <a:cs typeface="PT Sans"/>
                <a:sym typeface="PT Sans"/>
              </a:defRPr>
            </a:lvl4pPr>
            <a:lvl5pPr marL="0" indent="182880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79" name="Shape 57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86" name="Shape 586"/>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87" name="Shape 587"/>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588"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589" name="Shape 58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590" name="image1.jpg"/>
          <p:cNvPicPr>
            <a:picLocks noChangeAspect="1"/>
          </p:cNvPicPr>
          <p:nvPr/>
        </p:nvPicPr>
        <p:blipFill>
          <a:blip r:embed="rId2">
            <a:extLst/>
          </a:blip>
          <a:srcRect l="0" t="2" r="0" b="91998"/>
          <a:stretch>
            <a:fillRect/>
          </a:stretch>
        </p:blipFill>
        <p:spPr>
          <a:xfrm rot="10800000">
            <a:off x="0" y="6309300"/>
            <a:ext cx="12192000" cy="548700"/>
          </a:xfrm>
          <a:prstGeom prst="rect">
            <a:avLst/>
          </a:prstGeom>
          <a:ln w="12700">
            <a:miter lim="400000"/>
          </a:ln>
        </p:spPr>
      </p:pic>
      <p:sp>
        <p:nvSpPr>
          <p:cNvPr id="591" name="Shape 591"/>
          <p:cNvSpPr/>
          <p:nvPr>
            <p:ph type="title"/>
          </p:nvPr>
        </p:nvSpPr>
        <p:spPr>
          <a:xfrm>
            <a:off x="561716" y="301625"/>
            <a:ext cx="11128800" cy="836100"/>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92" name="Shape 592"/>
          <p:cNvSpPr/>
          <p:nvPr>
            <p:ph type="body" idx="1"/>
          </p:nvPr>
        </p:nvSpPr>
        <p:spPr>
          <a:xfrm>
            <a:off x="561716" y="1158875"/>
            <a:ext cx="11128800" cy="4886401"/>
          </a:xfrm>
          <a:prstGeom prst="rect">
            <a:avLst/>
          </a:prstGeom>
        </p:spPr>
        <p:txBody>
          <a:bodyPr lIns="91424" tIns="91424" rIns="91424" bIns="91424"/>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5" indent="-202045">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93" name="Shape 593"/>
          <p:cNvSpPr/>
          <p:nvPr/>
        </p:nvSpPr>
        <p:spPr>
          <a:xfrm>
            <a:off x="4505961" y="6503760"/>
            <a:ext cx="32200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pic>
        <p:nvPicPr>
          <p:cNvPr id="594" name="image2.png"/>
          <p:cNvPicPr>
            <a:picLocks noChangeAspect="1"/>
          </p:cNvPicPr>
          <p:nvPr/>
        </p:nvPicPr>
        <p:blipFill>
          <a:blip r:embed="rId3">
            <a:extLst/>
          </a:blip>
          <a:stretch>
            <a:fillRect/>
          </a:stretch>
        </p:blipFill>
        <p:spPr>
          <a:xfrm>
            <a:off x="479000" y="6311900"/>
            <a:ext cx="1746800" cy="562501"/>
          </a:xfrm>
          <a:prstGeom prst="rect">
            <a:avLst/>
          </a:prstGeom>
          <a:ln w="12700">
            <a:miter lim="400000"/>
          </a:ln>
        </p:spPr>
      </p:pic>
      <p:sp>
        <p:nvSpPr>
          <p:cNvPr id="595" name="Shape 595"/>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2" name="Shape 602"/>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03" name="Shape 603"/>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04"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605" name="image5.jpg"/>
          <p:cNvPicPr>
            <a:picLocks noChangeAspect="1"/>
          </p:cNvPicPr>
          <p:nvPr/>
        </p:nvPicPr>
        <p:blipFill>
          <a:blip r:embed="rId4">
            <a:extLst/>
          </a:blip>
          <a:stretch>
            <a:fillRect/>
          </a:stretch>
        </p:blipFill>
        <p:spPr>
          <a:xfrm>
            <a:off x="3810001" y="3412066"/>
            <a:ext cx="8009599" cy="2999102"/>
          </a:xfrm>
          <a:prstGeom prst="rect">
            <a:avLst/>
          </a:prstGeom>
          <a:ln w="12700">
            <a:miter lim="400000"/>
          </a:ln>
        </p:spPr>
      </p:pic>
      <p:sp>
        <p:nvSpPr>
          <p:cNvPr id="606" name="Shape 606"/>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07" name="Shape 607"/>
          <p:cNvSpPr/>
          <p:nvPr>
            <p:ph type="body" idx="1"/>
          </p:nvPr>
        </p:nvSpPr>
        <p:spPr>
          <a:xfrm>
            <a:off x="799775" y="1691865"/>
            <a:ext cx="10968799" cy="4526102"/>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08" name="Shape 60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49" name="Shape 49"/>
          <p:cNvSpPr/>
          <p:nvPr>
            <p:ph type="title"/>
          </p:nvPr>
        </p:nvSpPr>
        <p:spPr>
          <a:xfrm>
            <a:off x="839787" y="365125"/>
            <a:ext cx="10515601" cy="1325563"/>
          </a:xfrm>
          <a:prstGeom prst="rect">
            <a:avLst/>
          </a:prstGeom>
        </p:spPr>
        <p:txBody>
          <a:bodyPr/>
          <a:lstStyle/>
          <a:p>
            <a:pPr/>
            <a:r>
              <a:t>Title Text</a:t>
            </a:r>
          </a:p>
        </p:txBody>
      </p:sp>
      <p:sp>
        <p:nvSpPr>
          <p:cNvPr id="50" name="Shape 50"/>
          <p:cNvSpPr/>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1" name="Shape 51"/>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2" name="Shape 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15" name="Shape 615"/>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16" name="Shape 616"/>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17"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618" name="Shape 61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619" name="image5.jpg"/>
          <p:cNvPicPr>
            <a:picLocks noChangeAspect="1"/>
          </p:cNvPicPr>
          <p:nvPr/>
        </p:nvPicPr>
        <p:blipFill>
          <a:blip r:embed="rId4">
            <a:extLst/>
          </a:blip>
          <a:stretch>
            <a:fillRect/>
          </a:stretch>
        </p:blipFill>
        <p:spPr>
          <a:xfrm>
            <a:off x="3810001" y="3045883"/>
            <a:ext cx="8009599" cy="2999101"/>
          </a:xfrm>
          <a:prstGeom prst="rect">
            <a:avLst/>
          </a:prstGeom>
          <a:ln w="12700">
            <a:miter lim="400000"/>
          </a:ln>
        </p:spPr>
      </p:pic>
      <p:pic>
        <p:nvPicPr>
          <p:cNvPr id="620" name="image1.jpg"/>
          <p:cNvPicPr>
            <a:picLocks noChangeAspect="1"/>
          </p:cNvPicPr>
          <p:nvPr/>
        </p:nvPicPr>
        <p:blipFill>
          <a:blip r:embed="rId2">
            <a:extLst/>
          </a:blip>
          <a:srcRect l="0" t="2" r="0" b="91998"/>
          <a:stretch>
            <a:fillRect/>
          </a:stretch>
        </p:blipFill>
        <p:spPr>
          <a:xfrm rot="10800000">
            <a:off x="0" y="6309300"/>
            <a:ext cx="12192000" cy="548700"/>
          </a:xfrm>
          <a:prstGeom prst="rect">
            <a:avLst/>
          </a:prstGeom>
          <a:ln w="12700">
            <a:miter lim="400000"/>
          </a:ln>
        </p:spPr>
      </p:pic>
      <p:sp>
        <p:nvSpPr>
          <p:cNvPr id="621" name="Shape 621"/>
          <p:cNvSpPr/>
          <p:nvPr>
            <p:ph type="title"/>
          </p:nvPr>
        </p:nvSpPr>
        <p:spPr>
          <a:xfrm>
            <a:off x="561716" y="301625"/>
            <a:ext cx="11128800" cy="836100"/>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22" name="Shape 622"/>
          <p:cNvSpPr/>
          <p:nvPr>
            <p:ph type="body" idx="1"/>
          </p:nvPr>
        </p:nvSpPr>
        <p:spPr>
          <a:xfrm>
            <a:off x="561716" y="1158875"/>
            <a:ext cx="11128800" cy="4886401"/>
          </a:xfrm>
          <a:prstGeom prst="rect">
            <a:avLst/>
          </a:prstGeom>
        </p:spPr>
        <p:txBody>
          <a:bodyPr lIns="91424" tIns="91424" rIns="91424" bIns="91424"/>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5" indent="-202045">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23" name="Shape 623"/>
          <p:cNvSpPr/>
          <p:nvPr/>
        </p:nvSpPr>
        <p:spPr>
          <a:xfrm>
            <a:off x="4492416" y="6503760"/>
            <a:ext cx="32200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pic>
        <p:nvPicPr>
          <p:cNvPr id="624" name="image2.png"/>
          <p:cNvPicPr>
            <a:picLocks noChangeAspect="1"/>
          </p:cNvPicPr>
          <p:nvPr/>
        </p:nvPicPr>
        <p:blipFill>
          <a:blip r:embed="rId3">
            <a:extLst/>
          </a:blip>
          <a:stretch>
            <a:fillRect/>
          </a:stretch>
        </p:blipFill>
        <p:spPr>
          <a:xfrm>
            <a:off x="479000" y="6311900"/>
            <a:ext cx="1746800" cy="562501"/>
          </a:xfrm>
          <a:prstGeom prst="rect">
            <a:avLst/>
          </a:prstGeom>
          <a:ln w="12700">
            <a:miter lim="400000"/>
          </a:ln>
        </p:spPr>
      </p:pic>
      <p:sp>
        <p:nvSpPr>
          <p:cNvPr id="625" name="Shape 625"/>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2" name="Shape 632"/>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33" name="Shape 633"/>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34"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635"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36" name="Shape 636"/>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3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38" name="Shape 638"/>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5" name="Shape 645"/>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46" name="Shape 646"/>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47"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648"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49" name="image7.png"/>
          <p:cNvPicPr>
            <a:picLocks noChangeAspect="1"/>
          </p:cNvPicPr>
          <p:nvPr/>
        </p:nvPicPr>
        <p:blipFill>
          <a:blip r:embed="rId4">
            <a:extLst/>
          </a:blip>
          <a:stretch>
            <a:fillRect/>
          </a:stretch>
        </p:blipFill>
        <p:spPr>
          <a:xfrm>
            <a:off x="3947967" y="2644851"/>
            <a:ext cx="4718401" cy="1686901"/>
          </a:xfrm>
          <a:prstGeom prst="rect">
            <a:avLst/>
          </a:prstGeom>
          <a:ln w="12700">
            <a:miter lim="400000"/>
          </a:ln>
        </p:spPr>
      </p:pic>
      <p:sp>
        <p:nvSpPr>
          <p:cNvPr id="650" name="Shape 650"/>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sp>
        <p:nvSpPr>
          <p:cNvPr id="651" name="Shape 651"/>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8" name="Shape 658"/>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59" name="Shape 659"/>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60"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661" name="Shape 661"/>
          <p:cNvSpPr/>
          <p:nvPr>
            <p:ph type="title"/>
          </p:nvPr>
        </p:nvSpPr>
        <p:spPr>
          <a:xfrm>
            <a:off x="914400" y="2111123"/>
            <a:ext cx="10363200" cy="1546501"/>
          </a:xfrm>
          <a:prstGeom prst="rect">
            <a:avLst/>
          </a:prstGeom>
        </p:spPr>
        <p:txBody>
          <a:bodyPr lIns="91424" tIns="91424" rIns="91424" bIns="91424"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662" name="Shape 662"/>
          <p:cNvSpPr/>
          <p:nvPr>
            <p:ph type="body" sz="quarter" idx="1"/>
          </p:nvPr>
        </p:nvSpPr>
        <p:spPr>
          <a:xfrm>
            <a:off x="914400" y="3786737"/>
            <a:ext cx="10363200" cy="1046401"/>
          </a:xfrm>
          <a:prstGeom prst="rect">
            <a:avLst/>
          </a:prstGeom>
        </p:spPr>
        <p:txBody>
          <a:bodyPr lIns="91424" tIns="91424" rIns="91424" bIns="91424"/>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63" name="Shape 663"/>
          <p:cNvSpPr/>
          <p:nvPr>
            <p:ph type="sldNum" sz="quarter" idx="2"/>
          </p:nvPr>
        </p:nvSpPr>
        <p:spPr>
          <a:xfrm>
            <a:off x="11409054"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0" name="Shape 670"/>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71" name="Shape 671"/>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72"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673" name="image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74" name="Shape 674"/>
          <p:cNvSpPr/>
          <p:nvPr>
            <p:ph type="title"/>
          </p:nvPr>
        </p:nvSpPr>
        <p:spPr>
          <a:xfrm>
            <a:off x="1193521" y="2667000"/>
            <a:ext cx="8433600" cy="1358701"/>
          </a:xfrm>
          <a:prstGeom prst="rect">
            <a:avLst/>
          </a:prstGeom>
        </p:spPr>
        <p:txBody>
          <a:bodyPr lIns="91424" tIns="91424" rIns="91424" bIns="91424"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75" name="Shape 675"/>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76" name="image2.png"/>
          <p:cNvPicPr>
            <a:picLocks noChangeAspect="1"/>
          </p:cNvPicPr>
          <p:nvPr/>
        </p:nvPicPr>
        <p:blipFill>
          <a:blip r:embed="rId3">
            <a:extLst/>
          </a:blip>
          <a:stretch>
            <a:fillRect/>
          </a:stretch>
        </p:blipFill>
        <p:spPr>
          <a:xfrm>
            <a:off x="9673800" y="273820"/>
            <a:ext cx="2147600" cy="691200"/>
          </a:xfrm>
          <a:prstGeom prst="rect">
            <a:avLst/>
          </a:prstGeom>
          <a:ln w="12700">
            <a:miter lim="400000"/>
          </a:ln>
        </p:spPr>
      </p:pic>
      <p:sp>
        <p:nvSpPr>
          <p:cNvPr id="677" name="Shape 67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84" name="Shape 684"/>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85" name="Shape 685"/>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86"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sp>
        <p:nvSpPr>
          <p:cNvPr id="687" name="Shape 687"/>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88" name="Shape 688"/>
          <p:cNvSpPr/>
          <p:nvPr>
            <p:ph type="body" sz="half" idx="1"/>
          </p:nvPr>
        </p:nvSpPr>
        <p:spPr>
          <a:xfrm>
            <a:off x="799775" y="1693140"/>
            <a:ext cx="5364399" cy="4568100"/>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89" name="Shape 689"/>
          <p:cNvSpPr/>
          <p:nvPr>
            <p:ph type="body" sz="half" idx="13"/>
          </p:nvPr>
        </p:nvSpPr>
        <p:spPr>
          <a:xfrm>
            <a:off x="6397364" y="1693140"/>
            <a:ext cx="5364400" cy="4568100"/>
          </a:xfrm>
          <a:prstGeom prst="rect">
            <a:avLst/>
          </a:prstGeom>
        </p:spPr>
        <p:txBody>
          <a:bodyPr lIns="91424" tIns="91424" rIns="91424" bIns="91424"/>
          <a:lstStyle/>
          <a:p>
            <a:pPr marL="182879" indent="-182879">
              <a:lnSpc>
                <a:spcPct val="100000"/>
              </a:lnSpc>
              <a:spcBef>
                <a:spcPts val="0"/>
              </a:spcBef>
              <a:buSzTx/>
              <a:buFontTx/>
              <a:buNone/>
              <a:defRPr>
                <a:solidFill>
                  <a:srgbClr val="54585B"/>
                </a:solidFill>
                <a:latin typeface="PT Sans"/>
                <a:ea typeface="PT Sans"/>
                <a:cs typeface="PT Sans"/>
                <a:sym typeface="PT Sans"/>
              </a:defRPr>
            </a:pPr>
          </a:p>
        </p:txBody>
      </p:sp>
      <p:sp>
        <p:nvSpPr>
          <p:cNvPr id="690" name="Shape 69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97" name="Shape 697"/>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98" name="Shape 698"/>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699"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700" name="image3.jp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701" name="Shape 701"/>
          <p:cNvSpPr/>
          <p:nvPr>
            <p:ph type="title"/>
          </p:nvPr>
        </p:nvSpPr>
        <p:spPr>
          <a:xfrm>
            <a:off x="914400" y="2127738"/>
            <a:ext cx="10464801" cy="2111101"/>
          </a:xfrm>
          <a:prstGeom prst="rect">
            <a:avLst/>
          </a:prstGeom>
        </p:spPr>
        <p:txBody>
          <a:bodyPr lIns="91424" tIns="91424" rIns="91424" bIns="91424"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702" name="Shape 702"/>
          <p:cNvSpPr/>
          <p:nvPr>
            <p:ph type="body" sz="quarter" idx="1"/>
          </p:nvPr>
        </p:nvSpPr>
        <p:spPr>
          <a:xfrm>
            <a:off x="914400" y="4312137"/>
            <a:ext cx="7721600" cy="1066800"/>
          </a:xfrm>
          <a:prstGeom prst="rect">
            <a:avLst/>
          </a:prstGeom>
        </p:spPr>
        <p:txBody>
          <a:bodyPr lIns="91424" tIns="91424" rIns="91424" bIns="91424"/>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457200">
              <a:lnSpc>
                <a:spcPct val="100000"/>
              </a:lnSpc>
              <a:spcBef>
                <a:spcPts val="400"/>
              </a:spcBef>
              <a:buSzTx/>
              <a:buFontTx/>
              <a:buNone/>
              <a:defRPr>
                <a:solidFill>
                  <a:srgbClr val="FFFFFF"/>
                </a:solidFill>
                <a:latin typeface="PT Sans"/>
                <a:ea typeface="PT Sans"/>
                <a:cs typeface="PT Sans"/>
                <a:sym typeface="PT Sans"/>
              </a:defRPr>
            </a:lvl2pPr>
            <a:lvl3pPr marL="0" indent="914400">
              <a:lnSpc>
                <a:spcPct val="100000"/>
              </a:lnSpc>
              <a:spcBef>
                <a:spcPts val="400"/>
              </a:spcBef>
              <a:buSzTx/>
              <a:buFontTx/>
              <a:buNone/>
              <a:defRPr>
                <a:solidFill>
                  <a:srgbClr val="FFFFFF"/>
                </a:solidFill>
                <a:latin typeface="PT Sans"/>
                <a:ea typeface="PT Sans"/>
                <a:cs typeface="PT Sans"/>
                <a:sym typeface="PT Sans"/>
              </a:defRPr>
            </a:lvl3pPr>
            <a:lvl4pPr marL="0" indent="1371600">
              <a:lnSpc>
                <a:spcPct val="100000"/>
              </a:lnSpc>
              <a:spcBef>
                <a:spcPts val="400"/>
              </a:spcBef>
              <a:buSzTx/>
              <a:buFontTx/>
              <a:buNone/>
              <a:defRPr>
                <a:solidFill>
                  <a:srgbClr val="FFFFFF"/>
                </a:solidFill>
                <a:latin typeface="PT Sans"/>
                <a:ea typeface="PT Sans"/>
                <a:cs typeface="PT Sans"/>
                <a:sym typeface="PT Sans"/>
              </a:defRPr>
            </a:lvl4pPr>
            <a:lvl5pPr marL="0" indent="182880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70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704" name="Shape 704"/>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defRPr>
            </a:lvl1pPr>
          </a:lstStyle>
          <a:p>
            <a:pPr/>
            <a:r>
              <a:t>© 2015 CloudBees, Inc.  All Rights Reserved</a:t>
            </a:r>
          </a:p>
        </p:txBody>
      </p:sp>
      <p:sp>
        <p:nvSpPr>
          <p:cNvPr id="705" name="Shape 705"/>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2" name="Shape 712"/>
          <p:cNvSpPr/>
          <p:nvPr/>
        </p:nvSpPr>
        <p:spPr>
          <a:xfrm>
            <a:off x="478367" y="582084"/>
            <a:ext cx="11713602" cy="627600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713" name="Shape 713"/>
          <p:cNvSpPr/>
          <p:nvPr/>
        </p:nvSpPr>
        <p:spPr>
          <a:xfrm rot="16200000">
            <a:off x="-1045753" y="5541430"/>
            <a:ext cx="24147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54585B"/>
                </a:solidFill>
              </a:defRPr>
            </a:lvl1pPr>
          </a:lstStyle>
          <a:p>
            <a:pPr/>
            <a:r>
              <a:t>© 2015 CloudBees, Inc.  All Rights Reserved</a:t>
            </a:r>
          </a:p>
        </p:txBody>
      </p:sp>
      <p:pic>
        <p:nvPicPr>
          <p:cNvPr id="714" name="image2.png"/>
          <p:cNvPicPr>
            <a:picLocks noChangeAspect="1"/>
          </p:cNvPicPr>
          <p:nvPr/>
        </p:nvPicPr>
        <p:blipFill>
          <a:blip r:embed="rId3">
            <a:extLst/>
          </a:blip>
          <a:stretch>
            <a:fillRect/>
          </a:stretch>
        </p:blipFill>
        <p:spPr>
          <a:xfrm>
            <a:off x="10080200" y="32519"/>
            <a:ext cx="1746800" cy="562502"/>
          </a:xfrm>
          <a:prstGeom prst="rect">
            <a:avLst/>
          </a:prstGeom>
          <a:ln w="12700">
            <a:miter lim="400000"/>
          </a:ln>
        </p:spPr>
      </p:pic>
      <p:pic>
        <p:nvPicPr>
          <p:cNvPr id="715" name="image5.jpg"/>
          <p:cNvPicPr>
            <a:picLocks noChangeAspect="1"/>
          </p:cNvPicPr>
          <p:nvPr/>
        </p:nvPicPr>
        <p:blipFill>
          <a:blip r:embed="rId4">
            <a:extLst/>
          </a:blip>
          <a:stretch>
            <a:fillRect/>
          </a:stretch>
        </p:blipFill>
        <p:spPr>
          <a:xfrm>
            <a:off x="3810001" y="3412066"/>
            <a:ext cx="8009599" cy="2999102"/>
          </a:xfrm>
          <a:prstGeom prst="rect">
            <a:avLst/>
          </a:prstGeom>
          <a:ln w="12700">
            <a:miter lim="400000"/>
          </a:ln>
        </p:spPr>
      </p:pic>
      <p:sp>
        <p:nvSpPr>
          <p:cNvPr id="716" name="Shape 716"/>
          <p:cNvSpPr/>
          <p:nvPr>
            <p:ph type="title"/>
          </p:nvPr>
        </p:nvSpPr>
        <p:spPr>
          <a:xfrm>
            <a:off x="798782" y="833967"/>
            <a:ext cx="10970002" cy="836099"/>
          </a:xfrm>
          <a:prstGeom prst="rect">
            <a:avLst/>
          </a:prstGeom>
        </p:spPr>
        <p:txBody>
          <a:bodyPr lIns="91424" tIns="91424" rIns="91424" bIns="91424"/>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717" name="Shape 717"/>
          <p:cNvSpPr/>
          <p:nvPr>
            <p:ph type="body" idx="1"/>
          </p:nvPr>
        </p:nvSpPr>
        <p:spPr>
          <a:xfrm>
            <a:off x="799775" y="1691865"/>
            <a:ext cx="10968799" cy="4526102"/>
          </a:xfrm>
          <a:prstGeom prst="rect">
            <a:avLst/>
          </a:prstGeom>
        </p:spPr>
        <p:txBody>
          <a:bodyPr lIns="91424" tIns="91424" rIns="91424" bIns="91424"/>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718" name="Shape 71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p>
            <a:pPr/>
            <a:r>
              <a:t>Title Text</a:t>
            </a:r>
          </a:p>
        </p:txBody>
      </p:sp>
      <p:sp>
        <p:nvSpPr>
          <p:cNvPr id="60" name="Shape 6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7" name="Shape 6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4" name="Shape 74"/>
          <p:cNvSpPr/>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5" name="Shape 75"/>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7" name="Shape 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4" name="Shape 84"/>
          <p:cNvSpPr/>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5" name="Shape 85"/>
          <p:cNvSpPr/>
          <p:nvPr>
            <p:ph type="pic" sz="half" idx="13"/>
          </p:nvPr>
        </p:nvSpPr>
        <p:spPr>
          <a:xfrm>
            <a:off x="5183187" y="987425"/>
            <a:ext cx="6172201" cy="4873625"/>
          </a:xfrm>
          <a:prstGeom prst="rect">
            <a:avLst/>
          </a:prstGeom>
        </p:spPr>
        <p:txBody>
          <a:bodyPr lIns="91439" rIns="91439">
            <a:noAutofit/>
          </a:bodyPr>
          <a:lstStyle/>
          <a:p>
            <a:pPr/>
          </a:p>
        </p:txBody>
      </p:sp>
      <p:sp>
        <p:nvSpPr>
          <p:cNvPr id="86" name="Shape 86"/>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7" name="Shape 8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Shape 3"/>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comments" Target="../comments/comment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omments" Target="../comments/commen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hyperlink" Target="https://git-scm.com/" TargetMode="External"/><Relationship Id="rId3" Type="http://schemas.openxmlformats.org/officeDocument/2006/relationships/hyperlink" Target="https://www.virtualbox.org/" TargetMode="External"/><Relationship Id="rId4" Type="http://schemas.openxmlformats.org/officeDocument/2006/relationships/hyperlink" Target="https://www.vagrantup.com/"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s://github.com/vfarcic/books-ms.git"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2.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tcp://10.100.199.201:2375" TargetMode="Externa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5.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hyperlink" Target="https://github.com/vfarcic/books-ms.git"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7.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title"/>
          </p:nvPr>
        </p:nvSpPr>
        <p:spPr>
          <a:xfrm>
            <a:off x="914400" y="2127738"/>
            <a:ext cx="10464801" cy="2111101"/>
          </a:xfrm>
          <a:prstGeom prst="rect">
            <a:avLst/>
          </a:prstGeom>
        </p:spPr>
        <p:txBody>
          <a:bodyPr/>
          <a:lstStyle/>
          <a:p>
            <a:pPr algn="ctr">
              <a:defRPr sz="3200"/>
            </a:pPr>
            <a:r>
              <a:t>CloudBees Jenkins Platform</a:t>
            </a:r>
            <a:br/>
            <a:r>
              <a:rPr sz="4000"/>
              <a:t>Workflow with Docker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3" name="Shape 773"/>
          <p:cNvSpPr/>
          <p:nvPr>
            <p:ph type="body" idx="1"/>
          </p:nvPr>
        </p:nvSpPr>
        <p:spPr>
          <a:xfrm>
            <a:off x="2123831" y="1691865"/>
            <a:ext cx="8226599" cy="4526102"/>
          </a:xfrm>
          <a:prstGeom prst="rect">
            <a:avLst/>
          </a:prstGeom>
        </p:spPr>
        <p:txBody>
          <a:bodyPr/>
          <a:lstStyle/>
          <a:p>
            <a:pPr marL="457200" indent="-406400">
              <a:buClr>
                <a:srgbClr val="54585B"/>
              </a:buClr>
              <a:buSzPct val="100000"/>
              <a:buFont typeface="Arial"/>
              <a:buChar char="●"/>
            </a:pPr>
            <a:r>
              <a:t>many related plugins</a:t>
            </a:r>
          </a:p>
          <a:p>
            <a:pPr lvl="1" marL="914400" indent="-368300">
              <a:buClr>
                <a:srgbClr val="54585B"/>
              </a:buClr>
              <a:buSzPct val="78571"/>
              <a:buFont typeface="Courier New"/>
              <a:buChar char="o"/>
              <a:defRPr sz="2200"/>
            </a:pPr>
            <a:r>
              <a:t>conditional build steps</a:t>
            </a:r>
          </a:p>
          <a:p>
            <a:pPr lvl="1" marL="914400" indent="-368300">
              <a:buClr>
                <a:srgbClr val="54585B"/>
              </a:buClr>
              <a:buSzPct val="78571"/>
              <a:buFont typeface="Courier New"/>
              <a:buChar char="o"/>
              <a:defRPr sz="2200"/>
            </a:pPr>
            <a:r>
              <a:t>parameterized trigger</a:t>
            </a:r>
          </a:p>
          <a:p>
            <a:pPr lvl="1" marL="914400" indent="-368300">
              <a:buClr>
                <a:srgbClr val="54585B"/>
              </a:buClr>
              <a:buSzPct val="78571"/>
              <a:buFont typeface="Courier New"/>
              <a:buChar char="o"/>
              <a:defRPr sz="2200"/>
            </a:pPr>
            <a:r>
              <a:t>promotions</a:t>
            </a:r>
          </a:p>
          <a:p>
            <a:pPr lvl="1" marL="914400" indent="-368300">
              <a:buClr>
                <a:srgbClr val="54585B"/>
              </a:buClr>
              <a:buSzPct val="78571"/>
              <a:buFont typeface="Courier New"/>
              <a:buChar char="o"/>
              <a:defRPr sz="2200"/>
            </a:pPr>
            <a:r>
              <a:t>...</a:t>
            </a:r>
          </a:p>
          <a:p>
            <a:pPr marL="457200" indent="-406400">
              <a:buClr>
                <a:srgbClr val="54585B"/>
              </a:buClr>
              <a:buSzPct val="100000"/>
              <a:buFont typeface="Arial"/>
              <a:buChar char="●"/>
            </a:pPr>
            <a:r>
              <a:t>Major issue : pipeline configuration is scattered in various jobs</a:t>
            </a:r>
          </a:p>
        </p:txBody>
      </p:sp>
      <p:sp>
        <p:nvSpPr>
          <p:cNvPr id="774" name="Shape 774"/>
          <p:cNvSpPr/>
          <p:nvPr>
            <p:ph type="title"/>
          </p:nvPr>
        </p:nvSpPr>
        <p:spPr>
          <a:xfrm>
            <a:off x="2123087" y="833967"/>
            <a:ext cx="8227501" cy="836099"/>
          </a:xfrm>
          <a:prstGeom prst="rect">
            <a:avLst/>
          </a:prstGeom>
        </p:spPr>
        <p:txBody>
          <a:bodyPr/>
          <a:lstStyle/>
          <a:p>
            <a:pPr/>
            <a:r>
              <a:t>Jenkins CD pipeline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6" name="Shape 776"/>
          <p:cNvSpPr/>
          <p:nvPr>
            <p:ph type="title"/>
          </p:nvPr>
        </p:nvSpPr>
        <p:spPr>
          <a:xfrm>
            <a:off x="2123087" y="833967"/>
            <a:ext cx="8227501" cy="836099"/>
          </a:xfrm>
          <a:prstGeom prst="rect">
            <a:avLst/>
          </a:prstGeom>
        </p:spPr>
        <p:txBody>
          <a:bodyPr/>
          <a:lstStyle/>
          <a:p>
            <a:pPr/>
            <a:r>
              <a:t>CD pipeline visualization</a:t>
            </a:r>
          </a:p>
        </p:txBody>
      </p:sp>
      <p:sp>
        <p:nvSpPr>
          <p:cNvPr id="777" name="Shape 777"/>
          <p:cNvSpPr/>
          <p:nvPr>
            <p:ph type="body" idx="1"/>
          </p:nvPr>
        </p:nvSpPr>
        <p:spPr>
          <a:xfrm>
            <a:off x="2123831" y="1691865"/>
            <a:ext cx="8226599" cy="4526102"/>
          </a:xfrm>
          <a:prstGeom prst="rect">
            <a:avLst/>
          </a:prstGeom>
        </p:spPr>
        <p:txBody>
          <a:bodyPr/>
          <a:lstStyle/>
          <a:p>
            <a:pPr/>
            <a:r>
              <a:t>pipeline plugin to render “linear” pipeline</a:t>
            </a:r>
          </a:p>
          <a:p>
            <a:pPr/>
          </a:p>
          <a:p>
            <a:pPr/>
          </a:p>
          <a:p>
            <a:pPr/>
          </a:p>
          <a:p>
            <a:pPr/>
          </a:p>
          <a:p>
            <a:pPr/>
          </a:p>
          <a:p>
            <a:pPr/>
            <a:r>
              <a:t>build-graph-view to render complex ones</a:t>
            </a:r>
          </a:p>
        </p:txBody>
      </p:sp>
      <p:pic>
        <p:nvPicPr>
          <p:cNvPr id="778" name="image8.png"/>
          <p:cNvPicPr>
            <a:picLocks noChangeAspect="1"/>
          </p:cNvPicPr>
          <p:nvPr/>
        </p:nvPicPr>
        <p:blipFill>
          <a:blip r:embed="rId2">
            <a:extLst/>
          </a:blip>
          <a:stretch>
            <a:fillRect/>
          </a:stretch>
        </p:blipFill>
        <p:spPr>
          <a:xfrm>
            <a:off x="3449051" y="4787408"/>
            <a:ext cx="7031750" cy="1871167"/>
          </a:xfrm>
          <a:prstGeom prst="rect">
            <a:avLst/>
          </a:prstGeom>
          <a:ln w="12700">
            <a:miter lim="400000"/>
          </a:ln>
        </p:spPr>
      </p:pic>
      <p:pic>
        <p:nvPicPr>
          <p:cNvPr id="779" name="image9.png"/>
          <p:cNvPicPr>
            <a:picLocks noChangeAspect="1"/>
          </p:cNvPicPr>
          <p:nvPr/>
        </p:nvPicPr>
        <p:blipFill>
          <a:blip r:embed="rId3">
            <a:extLst/>
          </a:blip>
          <a:stretch>
            <a:fillRect/>
          </a:stretch>
        </p:blipFill>
        <p:spPr>
          <a:xfrm>
            <a:off x="3449049" y="2319601"/>
            <a:ext cx="7031751" cy="16696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hape 781"/>
          <p:cNvSpPr/>
          <p:nvPr>
            <p:ph type="title"/>
          </p:nvPr>
        </p:nvSpPr>
        <p:spPr>
          <a:xfrm>
            <a:off x="2123087" y="833967"/>
            <a:ext cx="8227501" cy="836099"/>
          </a:xfrm>
          <a:prstGeom prst="rect">
            <a:avLst/>
          </a:prstGeom>
        </p:spPr>
        <p:txBody>
          <a:bodyPr/>
          <a:lstStyle/>
          <a:p>
            <a:pPr/>
            <a:r>
              <a:t>build-flow plugin</a:t>
            </a:r>
          </a:p>
        </p:txBody>
      </p:sp>
      <p:sp>
        <p:nvSpPr>
          <p:cNvPr id="782" name="Shape 782"/>
          <p:cNvSpPr/>
          <p:nvPr>
            <p:ph type="body" idx="1"/>
          </p:nvPr>
        </p:nvSpPr>
        <p:spPr>
          <a:xfrm>
            <a:off x="2123831" y="1691865"/>
            <a:ext cx="8226599" cy="4526102"/>
          </a:xfrm>
          <a:prstGeom prst="rect">
            <a:avLst/>
          </a:prstGeom>
        </p:spPr>
        <p:txBody>
          <a:bodyPr/>
          <a:lstStyle/>
          <a:p>
            <a:pPr marL="177393" indent="-177393" defTabSz="886968">
              <a:defRPr sz="2716"/>
            </a:pPr>
            <a:r>
              <a:t>OSS, considered a proof of concept</a:t>
            </a:r>
          </a:p>
          <a:p>
            <a:pPr marL="177393" indent="-177393" defTabSz="886968">
              <a:defRPr sz="2716"/>
            </a:pPr>
          </a:p>
          <a:p>
            <a:pPr marL="177393" indent="-177393" defTabSz="886968">
              <a:defRPr sz="2716"/>
            </a:pPr>
            <a:r>
              <a:t>define CD pipeline as (possibly complex) job orchestration written with a Groovy DSL</a:t>
            </a:r>
          </a:p>
          <a:p>
            <a:pPr marL="177393" indent="-177393" defTabSz="886968">
              <a:defRPr sz="2716"/>
            </a:pPr>
          </a:p>
          <a:p>
            <a:pPr marL="177393" indent="-177393" defTabSz="886968">
              <a:defRPr sz="2716"/>
            </a:pPr>
            <a:r>
              <a:t>largely adopted </a:t>
            </a:r>
          </a:p>
          <a:p>
            <a:pPr marL="177393" indent="-177393" defTabSz="886968">
              <a:defRPr i="1" sz="2328"/>
            </a:pPr>
            <a:r>
              <a:t>	demonstrates direction is correct</a:t>
            </a:r>
          </a:p>
          <a:p>
            <a:pPr marL="177393" indent="-177393" defTabSz="886968">
              <a:defRPr sz="2716"/>
            </a:pPr>
          </a:p>
          <a:p>
            <a:pPr marL="177393" indent="-177393" defTabSz="886968">
              <a:defRPr sz="2716"/>
            </a:pPr>
          </a:p>
          <a:p>
            <a:pPr marL="177393" indent="-177393" defTabSz="886968">
              <a:defRPr sz="2716"/>
            </a:pPr>
            <a:r>
              <a:t>But major technical limitations</a:t>
            </a:r>
          </a:p>
        </p:txBody>
      </p:sp>
      <p:pic>
        <p:nvPicPr>
          <p:cNvPr id="783" name="image10.png"/>
          <p:cNvPicPr>
            <a:picLocks noChangeAspect="1"/>
          </p:cNvPicPr>
          <p:nvPr/>
        </p:nvPicPr>
        <p:blipFill>
          <a:blip r:embed="rId2">
            <a:extLst/>
          </a:blip>
          <a:stretch>
            <a:fillRect/>
          </a:stretch>
        </p:blipFill>
        <p:spPr>
          <a:xfrm>
            <a:off x="7415200" y="3717525"/>
            <a:ext cx="2914651" cy="2171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title"/>
          </p:nvPr>
        </p:nvSpPr>
        <p:spPr>
          <a:xfrm>
            <a:off x="2123087" y="833967"/>
            <a:ext cx="8227501" cy="836099"/>
          </a:xfrm>
          <a:prstGeom prst="rect">
            <a:avLst/>
          </a:prstGeom>
        </p:spPr>
        <p:txBody>
          <a:bodyPr/>
          <a:lstStyle/>
          <a:p>
            <a:pPr/>
            <a:r>
              <a:t>CloudBees Workflow Plugin</a:t>
            </a:r>
          </a:p>
        </p:txBody>
      </p:sp>
      <p:sp>
        <p:nvSpPr>
          <p:cNvPr id="786" name="Shape 786"/>
          <p:cNvSpPr/>
          <p:nvPr>
            <p:ph type="body" idx="1"/>
          </p:nvPr>
        </p:nvSpPr>
        <p:spPr>
          <a:xfrm>
            <a:off x="2123831" y="1691865"/>
            <a:ext cx="8226599" cy="4526102"/>
          </a:xfrm>
          <a:prstGeom prst="rect">
            <a:avLst/>
          </a:prstGeom>
        </p:spPr>
        <p:txBody>
          <a:bodyPr/>
          <a:lstStyle/>
          <a:p>
            <a:pPr/>
            <a:r>
              <a:t>inspired by build-flow</a:t>
            </a:r>
          </a:p>
          <a:p>
            <a:pPr/>
          </a:p>
          <a:p>
            <a:pPr/>
            <a:r>
              <a:t>Groovy DSL to orchestrate build steps </a:t>
            </a:r>
            <a:r>
              <a:rPr sz="1800"/>
              <a:t>(optionally jobs)</a:t>
            </a:r>
            <a:endParaRPr sz="1800"/>
          </a:p>
          <a:p>
            <a:pPr>
              <a:defRPr b="1">
                <a:solidFill>
                  <a:srgbClr val="006098"/>
                </a:solidFill>
              </a:defRPr>
            </a:pPr>
            <a:r>
              <a:t>extensible</a:t>
            </a:r>
            <a:r>
              <a:rPr b="0">
                <a:solidFill>
                  <a:srgbClr val="54585B"/>
                </a:solidFill>
              </a:rPr>
              <a:t> DSL syntax</a:t>
            </a:r>
            <a:endParaRPr b="0">
              <a:solidFill>
                <a:srgbClr val="54585B"/>
              </a:solidFill>
            </a:endParaRPr>
          </a:p>
          <a:p>
            <a:pPr/>
            <a:r>
              <a:t>do supports </a:t>
            </a:r>
            <a:r>
              <a:rPr b="1">
                <a:solidFill>
                  <a:srgbClr val="006098"/>
                </a:solidFill>
              </a:rPr>
              <a:t>checkpoints</a:t>
            </a:r>
            <a:endParaRPr b="1">
              <a:solidFill>
                <a:srgbClr val="006098"/>
              </a:solidFill>
            </a:endParaRPr>
          </a:p>
          <a:p>
            <a:pPr/>
            <a:r>
              <a:t>advanced </a:t>
            </a:r>
            <a:r>
              <a:rPr b="1">
                <a:solidFill>
                  <a:srgbClr val="006098"/>
                </a:solidFill>
              </a:rPr>
              <a:t>visualization</a:t>
            </a:r>
            <a:endParaRPr b="1">
              <a:solidFill>
                <a:srgbClr val="006098"/>
              </a:solidFill>
            </a:endParaRPr>
          </a:p>
          <a:p>
            <a:pPr/>
            <a:r>
              <a:t>plain text : Can be stored in SCM</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Shape 790"/>
          <p:cNvSpPr/>
          <p:nvPr>
            <p:ph type="title"/>
          </p:nvPr>
        </p:nvSpPr>
        <p:spPr>
          <a:xfrm>
            <a:off x="2419140" y="2667000"/>
            <a:ext cx="6325201" cy="1358701"/>
          </a:xfrm>
          <a:prstGeom prst="rect">
            <a:avLst/>
          </a:prstGeom>
        </p:spPr>
        <p:txBody>
          <a:bodyPr/>
          <a:lstStyle/>
          <a:p>
            <a:pPr/>
            <a:r>
              <a:t>Workflow Use Cases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ph type="title"/>
          </p:nvPr>
        </p:nvSpPr>
        <p:spPr>
          <a:xfrm>
            <a:off x="2123087" y="833967"/>
            <a:ext cx="8227501" cy="836099"/>
          </a:xfrm>
          <a:prstGeom prst="rect">
            <a:avLst/>
          </a:prstGeom>
        </p:spPr>
        <p:txBody>
          <a:bodyPr/>
          <a:lstStyle/>
          <a:p>
            <a:pPr/>
            <a:r>
              <a:t>Groovy DSL ?</a:t>
            </a:r>
          </a:p>
        </p:txBody>
      </p:sp>
      <p:sp>
        <p:nvSpPr>
          <p:cNvPr id="793" name="Shape 793"/>
          <p:cNvSpPr/>
          <p:nvPr>
            <p:ph type="body" idx="1"/>
          </p:nvPr>
        </p:nvSpPr>
        <p:spPr>
          <a:xfrm>
            <a:off x="2123831" y="1691865"/>
            <a:ext cx="8226599" cy="4526102"/>
          </a:xfrm>
          <a:prstGeom prst="rect">
            <a:avLst/>
          </a:prstGeom>
        </p:spPr>
        <p:txBody>
          <a:bodyPr/>
          <a:lstStyle/>
          <a:p>
            <a:pPr/>
            <a:r>
              <a:t>Groovy based “Domain Specific Language” to manage build step orchestration</a:t>
            </a:r>
          </a:p>
          <a:p>
            <a:pPr/>
          </a:p>
          <a:p>
            <a:pPr marL="457200" indent="-406400">
              <a:buClr>
                <a:srgbClr val="54585B"/>
              </a:buClr>
              <a:buSzPct val="100000"/>
              <a:buFont typeface="Arial"/>
              <a:buChar char="●"/>
            </a:pPr>
            <a:r>
              <a:t>Groovy is widely used in Jenkins ecosystem. You can leverage on Groovy experience</a:t>
            </a:r>
          </a:p>
          <a:p>
            <a:pPr indent="-365759"/>
          </a:p>
          <a:p>
            <a:pPr marL="457200" indent="-406400">
              <a:buClr>
                <a:srgbClr val="54585B"/>
              </a:buClr>
              <a:buSzPct val="100000"/>
              <a:buFont typeface="Arial"/>
              <a:buChar char="●"/>
            </a:pPr>
            <a:r>
              <a:t>If you don’t like/care about Groovy, just consider the DSL as a dedicated simple syntax</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7" name="Shape 797"/>
          <p:cNvSpPr/>
          <p:nvPr>
            <p:ph type="title"/>
          </p:nvPr>
        </p:nvSpPr>
        <p:spPr>
          <a:xfrm>
            <a:off x="2123087" y="833967"/>
            <a:ext cx="8227501" cy="836099"/>
          </a:xfrm>
          <a:prstGeom prst="rect">
            <a:avLst/>
          </a:prstGeom>
        </p:spPr>
        <p:txBody>
          <a:bodyPr/>
          <a:lstStyle/>
          <a:p>
            <a:pPr/>
            <a:r>
              <a:t>Workflow 101</a:t>
            </a:r>
          </a:p>
        </p:txBody>
      </p:sp>
      <p:sp>
        <p:nvSpPr>
          <p:cNvPr id="798" name="Shape 798"/>
          <p:cNvSpPr/>
          <p:nvPr>
            <p:ph type="body" idx="1"/>
          </p:nvPr>
        </p:nvSpPr>
        <p:spPr>
          <a:xfrm>
            <a:off x="2123831" y="1691865"/>
            <a:ext cx="8226599" cy="4526102"/>
          </a:xfrm>
          <a:prstGeom prst="rect">
            <a:avLst/>
          </a:prstGeom>
        </p:spPr>
        <p:txBody>
          <a:bodyPr/>
          <a:lstStyle/>
          <a:p>
            <a:pPr/>
            <a:r>
              <a:t>a Workflow is a new type of job</a:t>
            </a:r>
          </a:p>
        </p:txBody>
      </p:sp>
      <p:pic>
        <p:nvPicPr>
          <p:cNvPr id="799" name="image11.png"/>
          <p:cNvPicPr>
            <a:picLocks noChangeAspect="1"/>
          </p:cNvPicPr>
          <p:nvPr/>
        </p:nvPicPr>
        <p:blipFill>
          <a:blip r:embed="rId3">
            <a:extLst/>
          </a:blip>
          <a:stretch>
            <a:fillRect/>
          </a:stretch>
        </p:blipFill>
        <p:spPr>
          <a:xfrm>
            <a:off x="2579224" y="2983950"/>
            <a:ext cx="7315201" cy="26098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03" name="image12.png"/>
          <p:cNvPicPr>
            <a:picLocks noChangeAspect="1"/>
          </p:cNvPicPr>
          <p:nvPr/>
        </p:nvPicPr>
        <p:blipFill>
          <a:blip r:embed="rId3">
            <a:extLst/>
          </a:blip>
          <a:stretch>
            <a:fillRect/>
          </a:stretch>
        </p:blipFill>
        <p:spPr>
          <a:xfrm>
            <a:off x="2276400" y="2896849"/>
            <a:ext cx="8477251" cy="2438401"/>
          </a:xfrm>
          <a:prstGeom prst="rect">
            <a:avLst/>
          </a:prstGeom>
          <a:ln w="12700">
            <a:miter lim="400000"/>
          </a:ln>
        </p:spPr>
      </p:pic>
      <p:sp>
        <p:nvSpPr>
          <p:cNvPr id="804" name="Shape 804"/>
          <p:cNvSpPr/>
          <p:nvPr>
            <p:ph type="title"/>
          </p:nvPr>
        </p:nvSpPr>
        <p:spPr>
          <a:xfrm>
            <a:off x="2123087" y="833967"/>
            <a:ext cx="8227501" cy="836099"/>
          </a:xfrm>
          <a:prstGeom prst="rect">
            <a:avLst/>
          </a:prstGeom>
        </p:spPr>
        <p:txBody>
          <a:bodyPr/>
          <a:lstStyle/>
          <a:p>
            <a:pPr/>
            <a:r>
              <a:t>Workflow 101</a:t>
            </a:r>
          </a:p>
        </p:txBody>
      </p:sp>
      <p:sp>
        <p:nvSpPr>
          <p:cNvPr id="805" name="Shape 805"/>
          <p:cNvSpPr/>
          <p:nvPr>
            <p:ph type="body" sz="half" idx="1"/>
          </p:nvPr>
        </p:nvSpPr>
        <p:spPr>
          <a:xfrm>
            <a:off x="2123825" y="1691874"/>
            <a:ext cx="8226599" cy="3991801"/>
          </a:xfrm>
          <a:prstGeom prst="rect">
            <a:avLst/>
          </a:prstGeom>
        </p:spPr>
        <p:txBody>
          <a:bodyPr/>
          <a:lstStyle/>
          <a:p>
            <a:pPr/>
            <a:r>
              <a:t>Can define DSL in jenkins, or store in SCM</a:t>
            </a:r>
          </a:p>
          <a:p>
            <a:pPr/>
            <a:r>
              <a:t>=&gt; possibly distinct workflow per branch</a:t>
            </a:r>
          </a:p>
        </p:txBody>
      </p:sp>
      <p:grpSp>
        <p:nvGrpSpPr>
          <p:cNvPr id="808" name="Group 808"/>
          <p:cNvGrpSpPr/>
          <p:nvPr/>
        </p:nvGrpSpPr>
        <p:grpSpPr>
          <a:xfrm>
            <a:off x="5294706" y="3942197"/>
            <a:ext cx="3427923" cy="1020264"/>
            <a:chOff x="0" y="0"/>
            <a:chExt cx="3427921" cy="1020262"/>
          </a:xfrm>
        </p:grpSpPr>
        <p:sp>
          <p:nvSpPr>
            <p:cNvPr id="806" name="Shape 806"/>
            <p:cNvSpPr/>
            <p:nvPr/>
          </p:nvSpPr>
          <p:spPr>
            <a:xfrm rot="21270526">
              <a:off x="25361" y="168317"/>
              <a:ext cx="3376396" cy="691984"/>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807" name="Shape 807"/>
            <p:cNvSpPr/>
            <p:nvPr/>
          </p:nvSpPr>
          <p:spPr>
            <a:xfrm rot="21270526">
              <a:off x="197960" y="151646"/>
              <a:ext cx="3203400" cy="708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54585B"/>
                  </a:solidFill>
                  <a:latin typeface="Arial"/>
                  <a:ea typeface="Arial"/>
                  <a:cs typeface="Arial"/>
                  <a:sym typeface="Arial"/>
                </a:defRPr>
              </a:lvl1pPr>
            </a:lstStyle>
            <a:p>
              <a:pPr/>
              <a:r>
                <a:t>no need to be an administrator</a:t>
              </a:r>
            </a:p>
          </p:txBody>
        </p:sp>
      </p:grpSp>
      <p:grpSp>
        <p:nvGrpSpPr>
          <p:cNvPr id="811" name="Group 811"/>
          <p:cNvGrpSpPr/>
          <p:nvPr/>
        </p:nvGrpSpPr>
        <p:grpSpPr>
          <a:xfrm>
            <a:off x="4687530" y="4733972"/>
            <a:ext cx="3899395" cy="1382202"/>
            <a:chOff x="0" y="0"/>
            <a:chExt cx="3899393" cy="1382200"/>
          </a:xfrm>
        </p:grpSpPr>
        <p:sp>
          <p:nvSpPr>
            <p:cNvPr id="809" name="Shape 809"/>
            <p:cNvSpPr/>
            <p:nvPr/>
          </p:nvSpPr>
          <p:spPr>
            <a:xfrm rot="624760">
              <a:off x="30957" y="340950"/>
              <a:ext cx="3835973" cy="692101"/>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810" name="Shape 810"/>
            <p:cNvSpPr/>
            <p:nvPr/>
          </p:nvSpPr>
          <p:spPr>
            <a:xfrm rot="624760">
              <a:off x="202557" y="348251"/>
              <a:ext cx="3662948" cy="708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54585B"/>
                  </a:solidFill>
                  <a:latin typeface="Arial"/>
                  <a:ea typeface="Arial"/>
                  <a:cs typeface="Arial"/>
                  <a:sym typeface="Arial"/>
                </a:defRPr>
              </a:lvl1pPr>
            </a:lstStyle>
            <a:p>
              <a:pPr/>
              <a:r>
                <a:t>no need to know groovy or DSL syntax</a:t>
              </a:r>
            </a:p>
          </p:txBody>
        </p:sp>
      </p:gr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Shape 815"/>
          <p:cNvSpPr/>
          <p:nvPr>
            <p:ph type="title"/>
          </p:nvPr>
        </p:nvSpPr>
        <p:spPr>
          <a:xfrm>
            <a:off x="2419140" y="2667000"/>
            <a:ext cx="6325201" cy="1358701"/>
          </a:xfrm>
          <a:prstGeom prst="rect">
            <a:avLst/>
          </a:prstGeom>
        </p:spPr>
        <p:txBody>
          <a:bodyPr/>
          <a:lstStyle/>
          <a:p>
            <a:pPr/>
            <a:r>
              <a:t>Workflow Structure and Syntax</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Shape 817"/>
          <p:cNvSpPr/>
          <p:nvPr>
            <p:ph type="title"/>
          </p:nvPr>
        </p:nvSpPr>
        <p:spPr>
          <a:xfrm>
            <a:off x="2123087" y="833967"/>
            <a:ext cx="8227501" cy="836099"/>
          </a:xfrm>
          <a:prstGeom prst="rect">
            <a:avLst/>
          </a:prstGeom>
        </p:spPr>
        <p:txBody>
          <a:bodyPr/>
          <a:lstStyle/>
          <a:p>
            <a:pPr/>
            <a:r>
              <a:t>Workflow 101 - basic DSL syntax</a:t>
            </a:r>
          </a:p>
        </p:txBody>
      </p:sp>
      <p:sp>
        <p:nvSpPr>
          <p:cNvPr id="818" name="Shape 818"/>
          <p:cNvSpPr/>
          <p:nvPr>
            <p:ph type="body" idx="1"/>
          </p:nvPr>
        </p:nvSpPr>
        <p:spPr>
          <a:xfrm>
            <a:off x="2123831" y="1691865"/>
            <a:ext cx="8226599" cy="4526102"/>
          </a:xfrm>
          <a:prstGeom prst="rect">
            <a:avLst/>
          </a:prstGeom>
        </p:spPr>
        <p:txBody>
          <a:bodyPr/>
          <a:lstStyle/>
          <a:p>
            <a:pPr/>
            <a:r>
              <a:t>DSL is used to define when/how to run build steps</a:t>
            </a:r>
          </a:p>
          <a:p>
            <a:pPr/>
          </a:p>
          <a:p>
            <a:pPr/>
            <a:r>
              <a:t>those (most of them) will run on a </a:t>
            </a:r>
            <a:r>
              <a:rPr i="1"/>
              <a:t>node</a:t>
            </a:r>
            <a:r>
              <a:t>, i.e. a build executor</a:t>
            </a:r>
          </a:p>
          <a:p>
            <a:pPr/>
          </a:p>
          <a:p>
            <a:pPr indent="-365759">
              <a:lnSpc>
                <a:spcPct val="115000"/>
              </a:lnSpc>
              <a:defRPr sz="3000">
                <a:solidFill>
                  <a:srgbClr val="333333"/>
                </a:solidFill>
                <a:latin typeface="Arial"/>
                <a:ea typeface="Arial"/>
                <a:cs typeface="Arial"/>
                <a:sym typeface="Arial"/>
              </a:defRPr>
            </a:pPr>
            <a:r>
              <a:t>node('slave') {</a:t>
            </a:r>
            <a:br/>
            <a:r>
              <a:t>    sh 'echo hello world'</a:t>
            </a:r>
            <a:br/>
            <a:r>
              <a:t>}</a:t>
            </a:r>
          </a:p>
        </p:txBody>
      </p:sp>
      <p:grpSp>
        <p:nvGrpSpPr>
          <p:cNvPr id="821" name="Group 821"/>
          <p:cNvGrpSpPr/>
          <p:nvPr/>
        </p:nvGrpSpPr>
        <p:grpSpPr>
          <a:xfrm>
            <a:off x="2824250" y="4745916"/>
            <a:ext cx="3814688" cy="2104733"/>
            <a:chOff x="0" y="0"/>
            <a:chExt cx="3814687" cy="2104732"/>
          </a:xfrm>
        </p:grpSpPr>
        <p:sp>
          <p:nvSpPr>
            <p:cNvPr id="819" name="Shape 819"/>
            <p:cNvSpPr/>
            <p:nvPr/>
          </p:nvSpPr>
          <p:spPr>
            <a:xfrm rot="1339136">
              <a:off x="-12287" y="702477"/>
              <a:ext cx="3836084" cy="692041"/>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820" name="Shape 820"/>
            <p:cNvSpPr/>
            <p:nvPr/>
          </p:nvSpPr>
          <p:spPr>
            <a:xfrm rot="1339136">
              <a:off x="154243" y="726962"/>
              <a:ext cx="3663073" cy="7087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54585B"/>
                  </a:solidFill>
                  <a:latin typeface="Arial"/>
                  <a:ea typeface="Arial"/>
                  <a:cs typeface="Arial"/>
                  <a:sym typeface="Arial"/>
                </a:defRPr>
              </a:lvl1pPr>
            </a:lstStyle>
            <a:p>
              <a:pPr/>
              <a:r>
                <a:t>DSL keyword to run a shell script build step</a:t>
              </a:r>
            </a:p>
          </p:txBody>
        </p:sp>
      </p:gr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Shape 729"/>
          <p:cNvSpPr/>
          <p:nvPr>
            <p:ph type="title"/>
          </p:nvPr>
        </p:nvSpPr>
        <p:spPr>
          <a:xfrm>
            <a:off x="2137467" y="1087896"/>
            <a:ext cx="8005369" cy="726460"/>
          </a:xfrm>
          <a:prstGeom prst="rect">
            <a:avLst/>
          </a:prstGeom>
        </p:spPr>
        <p:txBody>
          <a:bodyPr lIns="45699" tIns="45699" rIns="45699" bIns="45699"/>
          <a:lstStyle/>
          <a:p>
            <a:pPr>
              <a:defRPr sz="3200">
                <a:solidFill>
                  <a:srgbClr val="E15200"/>
                </a:solidFill>
              </a:defRPr>
            </a:pPr>
            <a:r>
              <a:t>Agenda </a:t>
            </a:r>
            <a:r>
              <a:rPr sz="2000"/>
              <a:t>(Day 1)</a:t>
            </a:r>
          </a:p>
        </p:txBody>
      </p:sp>
      <p:sp>
        <p:nvSpPr>
          <p:cNvPr id="730" name="Shape 730"/>
          <p:cNvSpPr/>
          <p:nvPr/>
        </p:nvSpPr>
        <p:spPr>
          <a:xfrm>
            <a:off x="2137468" y="1815928"/>
            <a:ext cx="8005369" cy="375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buSzPct val="100000"/>
              <a:buFont typeface="Wingdings"/>
              <a:buChar char="❑"/>
              <a:defRPr sz="2000">
                <a:latin typeface="Arial"/>
                <a:ea typeface="Arial"/>
                <a:cs typeface="Arial"/>
                <a:sym typeface="Arial"/>
              </a:defRPr>
            </a:lvl1pPr>
          </a:lstStyle>
          <a:p>
            <a:pPr/>
            <a:r>
              <a:t>Workflow 101</a:t>
            </a:r>
          </a:p>
        </p:txBody>
      </p:sp>
      <p:sp>
        <p:nvSpPr>
          <p:cNvPr id="731" name="Shape 731"/>
          <p:cNvSpPr/>
          <p:nvPr/>
        </p:nvSpPr>
        <p:spPr>
          <a:xfrm>
            <a:off x="2137468" y="3035264"/>
            <a:ext cx="8005369" cy="375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buSzPct val="100000"/>
              <a:buFont typeface="Wingdings"/>
              <a:buChar char="❑"/>
              <a:defRPr sz="2000">
                <a:latin typeface="Arial"/>
                <a:ea typeface="Arial"/>
                <a:cs typeface="Arial"/>
                <a:sym typeface="Arial"/>
              </a:defRPr>
            </a:lvl1pPr>
          </a:lstStyle>
          <a:p>
            <a:pPr/>
            <a:r>
              <a:t>Docker 101</a:t>
            </a:r>
          </a:p>
        </p:txBody>
      </p:sp>
      <p:sp>
        <p:nvSpPr>
          <p:cNvPr id="732" name="Shape 732"/>
          <p:cNvSpPr/>
          <p:nvPr/>
        </p:nvSpPr>
        <p:spPr>
          <a:xfrm>
            <a:off x="2137467" y="2307233"/>
            <a:ext cx="8005369" cy="7264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defRPr sz="3200">
                <a:solidFill>
                  <a:srgbClr val="E15200"/>
                </a:solidFill>
                <a:latin typeface="PT Sans"/>
                <a:ea typeface="PT Sans"/>
                <a:cs typeface="PT Sans"/>
                <a:sym typeface="PT Sans"/>
              </a:defRPr>
            </a:pPr>
            <a:r>
              <a:t>Agenda </a:t>
            </a:r>
            <a:r>
              <a:rPr sz="2000"/>
              <a:t>(Day 2)</a:t>
            </a:r>
          </a:p>
        </p:txBody>
      </p:sp>
      <p:sp>
        <p:nvSpPr>
          <p:cNvPr id="733" name="Shape 733"/>
          <p:cNvSpPr/>
          <p:nvPr/>
        </p:nvSpPr>
        <p:spPr>
          <a:xfrm>
            <a:off x="2137468" y="4254600"/>
            <a:ext cx="8005369" cy="375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buSzPct val="100000"/>
              <a:buFont typeface="Wingdings"/>
              <a:buChar char="❑"/>
              <a:defRPr sz="2000">
                <a:latin typeface="Arial"/>
                <a:ea typeface="Arial"/>
                <a:cs typeface="Arial"/>
                <a:sym typeface="Arial"/>
              </a:defRPr>
            </a:lvl1pPr>
          </a:lstStyle>
          <a:p>
            <a:pPr/>
            <a:r>
              <a:t>The Project</a:t>
            </a:r>
          </a:p>
        </p:txBody>
      </p:sp>
      <p:sp>
        <p:nvSpPr>
          <p:cNvPr id="734" name="Shape 734"/>
          <p:cNvSpPr/>
          <p:nvPr/>
        </p:nvSpPr>
        <p:spPr>
          <a:xfrm>
            <a:off x="2137467" y="3526568"/>
            <a:ext cx="8005369" cy="7264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defRPr sz="3200">
                <a:solidFill>
                  <a:srgbClr val="E15200"/>
                </a:solidFill>
                <a:latin typeface="PT Sans"/>
                <a:ea typeface="PT Sans"/>
                <a:cs typeface="PT Sans"/>
                <a:sym typeface="PT Sans"/>
              </a:defRPr>
            </a:pPr>
            <a:r>
              <a:t>Agenda </a:t>
            </a:r>
            <a:r>
              <a:rPr sz="2000"/>
              <a:t>(Day 3)</a:t>
            </a:r>
          </a:p>
        </p:txBody>
      </p:sp>
      <p:sp>
        <p:nvSpPr>
          <p:cNvPr id="735" name="Shape 735"/>
          <p:cNvSpPr/>
          <p:nvPr/>
        </p:nvSpPr>
        <p:spPr>
          <a:xfrm>
            <a:off x="2093316" y="5473936"/>
            <a:ext cx="8005369" cy="375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buSzPct val="100000"/>
              <a:buFont typeface="Wingdings"/>
              <a:buChar char="❑"/>
              <a:defRPr sz="2000">
                <a:latin typeface="Arial"/>
                <a:ea typeface="Arial"/>
                <a:cs typeface="Arial"/>
                <a:sym typeface="Arial"/>
              </a:defRPr>
            </a:lvl1pPr>
          </a:lstStyle>
          <a:p>
            <a:pPr/>
            <a:r>
              <a:t>Bring Your Own Project</a:t>
            </a:r>
          </a:p>
        </p:txBody>
      </p:sp>
      <p:sp>
        <p:nvSpPr>
          <p:cNvPr id="736" name="Shape 736"/>
          <p:cNvSpPr/>
          <p:nvPr/>
        </p:nvSpPr>
        <p:spPr>
          <a:xfrm>
            <a:off x="2093315" y="4745904"/>
            <a:ext cx="8005369" cy="7264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defRPr sz="3200">
                <a:solidFill>
                  <a:srgbClr val="E15200"/>
                </a:solidFill>
                <a:latin typeface="PT Sans"/>
                <a:ea typeface="PT Sans"/>
                <a:cs typeface="PT Sans"/>
                <a:sym typeface="PT Sans"/>
              </a:defRPr>
            </a:pPr>
            <a:r>
              <a:t>Agenda </a:t>
            </a:r>
            <a:r>
              <a:rPr sz="2000"/>
              <a:t>(Day 4)</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ph type="title"/>
          </p:nvPr>
        </p:nvSpPr>
        <p:spPr>
          <a:xfrm>
            <a:off x="2123087" y="833967"/>
            <a:ext cx="8227501" cy="836099"/>
          </a:xfrm>
          <a:prstGeom prst="rect">
            <a:avLst/>
          </a:prstGeom>
        </p:spPr>
        <p:txBody>
          <a:bodyPr/>
          <a:lstStyle/>
          <a:p>
            <a:pPr/>
            <a:r>
              <a:t>Workflow Snippet Generator</a:t>
            </a:r>
          </a:p>
        </p:txBody>
      </p:sp>
      <p:sp>
        <p:nvSpPr>
          <p:cNvPr id="826" name="Shape 826"/>
          <p:cNvSpPr/>
          <p:nvPr>
            <p:ph type="body" idx="1"/>
          </p:nvPr>
        </p:nvSpPr>
        <p:spPr>
          <a:xfrm>
            <a:off x="2123831" y="1691865"/>
            <a:ext cx="8226599" cy="4526102"/>
          </a:xfrm>
          <a:prstGeom prst="rect">
            <a:avLst/>
          </a:prstGeom>
        </p:spPr>
        <p:txBody>
          <a:bodyPr/>
          <a:lstStyle>
            <a:lvl1pPr marL="457200" indent="-406400">
              <a:buClr>
                <a:srgbClr val="54585B"/>
              </a:buClr>
              <a:buSzPct val="100000"/>
              <a:buFont typeface="Arial"/>
              <a:buChar char="●"/>
            </a:lvl1pPr>
          </a:lstStyle>
          <a:p>
            <a:pPr/>
            <a:r>
              <a:t>No need to learn DSL syntax !</a:t>
            </a:r>
          </a:p>
        </p:txBody>
      </p:sp>
      <p:pic>
        <p:nvPicPr>
          <p:cNvPr id="827" name="image13.png"/>
          <p:cNvPicPr>
            <a:picLocks noChangeAspect="1"/>
          </p:cNvPicPr>
          <p:nvPr/>
        </p:nvPicPr>
        <p:blipFill>
          <a:blip r:embed="rId3">
            <a:extLst/>
          </a:blip>
          <a:stretch>
            <a:fillRect/>
          </a:stretch>
        </p:blipFill>
        <p:spPr>
          <a:xfrm>
            <a:off x="2997837" y="2950412"/>
            <a:ext cx="6696076" cy="30765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1" name="Shape 831"/>
          <p:cNvSpPr/>
          <p:nvPr>
            <p:ph type="title"/>
          </p:nvPr>
        </p:nvSpPr>
        <p:spPr>
          <a:xfrm>
            <a:off x="2123087" y="833967"/>
            <a:ext cx="8227501" cy="836099"/>
          </a:xfrm>
          <a:prstGeom prst="rect">
            <a:avLst/>
          </a:prstGeom>
        </p:spPr>
        <p:txBody>
          <a:bodyPr/>
          <a:lstStyle/>
          <a:p>
            <a:pPr/>
            <a:r>
              <a:t>Workflow 101 - build steps</a:t>
            </a:r>
          </a:p>
        </p:txBody>
      </p:sp>
      <p:sp>
        <p:nvSpPr>
          <p:cNvPr id="832" name="Shape 832"/>
          <p:cNvSpPr/>
          <p:nvPr>
            <p:ph type="body" idx="1"/>
          </p:nvPr>
        </p:nvSpPr>
        <p:spPr>
          <a:xfrm>
            <a:off x="2123831" y="1691865"/>
            <a:ext cx="8226599" cy="4526102"/>
          </a:xfrm>
          <a:prstGeom prst="rect">
            <a:avLst/>
          </a:prstGeom>
        </p:spPr>
        <p:txBody>
          <a:bodyPr/>
          <a:lstStyle/>
          <a:p>
            <a:pPr/>
            <a:r>
              <a:t>Some have native DSL support</a:t>
            </a:r>
          </a:p>
        </p:txBody>
      </p:sp>
      <p:pic>
        <p:nvPicPr>
          <p:cNvPr id="833" name="image14.png"/>
          <p:cNvPicPr>
            <a:picLocks noChangeAspect="1"/>
          </p:cNvPicPr>
          <p:nvPr/>
        </p:nvPicPr>
        <p:blipFill>
          <a:blip r:embed="rId3">
            <a:extLst/>
          </a:blip>
          <a:stretch>
            <a:fillRect/>
          </a:stretch>
        </p:blipFill>
        <p:spPr>
          <a:xfrm>
            <a:off x="2917350" y="2756937"/>
            <a:ext cx="6638926" cy="36671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7" name="Shape 837"/>
          <p:cNvSpPr/>
          <p:nvPr>
            <p:ph type="title"/>
          </p:nvPr>
        </p:nvSpPr>
        <p:spPr>
          <a:xfrm>
            <a:off x="2123087" y="833967"/>
            <a:ext cx="8227501" cy="836099"/>
          </a:xfrm>
          <a:prstGeom prst="rect">
            <a:avLst/>
          </a:prstGeom>
        </p:spPr>
        <p:txBody>
          <a:bodyPr/>
          <a:lstStyle/>
          <a:p>
            <a:pPr/>
            <a:r>
              <a:t>Workflow 101 - build steps</a:t>
            </a:r>
          </a:p>
        </p:txBody>
      </p:sp>
      <p:sp>
        <p:nvSpPr>
          <p:cNvPr id="838" name="Shape 838"/>
          <p:cNvSpPr/>
          <p:nvPr>
            <p:ph type="body" idx="1"/>
          </p:nvPr>
        </p:nvSpPr>
        <p:spPr>
          <a:xfrm>
            <a:off x="2123831" y="1691865"/>
            <a:ext cx="8226599" cy="4526102"/>
          </a:xfrm>
          <a:prstGeom prst="rect">
            <a:avLst/>
          </a:prstGeom>
        </p:spPr>
        <p:txBody>
          <a:bodyPr/>
          <a:lstStyle/>
          <a:p>
            <a:pPr/>
            <a:r>
              <a:t>Some don’t (yet) have native DSL support and require some hack-ish invocation syntax - but still work</a:t>
            </a:r>
          </a:p>
        </p:txBody>
      </p:sp>
      <p:pic>
        <p:nvPicPr>
          <p:cNvPr id="839" name="image15.png"/>
          <p:cNvPicPr>
            <a:picLocks noChangeAspect="1"/>
          </p:cNvPicPr>
          <p:nvPr/>
        </p:nvPicPr>
        <p:blipFill>
          <a:blip r:embed="rId2">
            <a:extLst/>
          </a:blip>
          <a:stretch>
            <a:fillRect/>
          </a:stretch>
        </p:blipFill>
        <p:spPr>
          <a:xfrm>
            <a:off x="3350674" y="2732325"/>
            <a:ext cx="6610351" cy="3771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1" name="Shape 841"/>
          <p:cNvSpPr/>
          <p:nvPr>
            <p:ph type="title"/>
          </p:nvPr>
        </p:nvSpPr>
        <p:spPr>
          <a:xfrm>
            <a:off x="2123087" y="833967"/>
            <a:ext cx="8227501" cy="836099"/>
          </a:xfrm>
          <a:prstGeom prst="rect">
            <a:avLst/>
          </a:prstGeom>
        </p:spPr>
        <p:txBody>
          <a:bodyPr/>
          <a:lstStyle/>
          <a:p>
            <a:pPr/>
            <a:r>
              <a:t>invocation syntax</a:t>
            </a:r>
          </a:p>
        </p:txBody>
      </p:sp>
      <p:sp>
        <p:nvSpPr>
          <p:cNvPr id="842" name="Shape 842"/>
          <p:cNvSpPr/>
          <p:nvPr>
            <p:ph type="body" idx="1"/>
          </p:nvPr>
        </p:nvSpPr>
        <p:spPr>
          <a:xfrm>
            <a:off x="2123825" y="1691875"/>
            <a:ext cx="8618099" cy="4526101"/>
          </a:xfrm>
          <a:prstGeom prst="rect">
            <a:avLst/>
          </a:prstGeom>
        </p:spPr>
        <p:txBody>
          <a:bodyPr/>
          <a:lstStyle/>
          <a:p>
            <a:pPr marL="170078" indent="-170078" defTabSz="850391">
              <a:defRPr sz="2604"/>
            </a:pPr>
          </a:p>
          <a:p>
            <a:pPr marL="170078" indent="-170078" defTabSz="850391">
              <a:defRPr sz="2604">
                <a:solidFill>
                  <a:srgbClr val="000000"/>
                </a:solidFill>
                <a:latin typeface="Courier New"/>
                <a:ea typeface="Courier New"/>
                <a:cs typeface="Courier New"/>
                <a:sym typeface="Courier New"/>
              </a:defRPr>
            </a:pPr>
            <a:r>
              <a:t>step( </a:t>
            </a:r>
          </a:p>
          <a:p>
            <a:pPr marL="170078" indent="-170078" defTabSz="850391">
              <a:defRPr sz="2604">
                <a:solidFill>
                  <a:srgbClr val="000000"/>
                </a:solidFill>
                <a:latin typeface="Courier New"/>
                <a:ea typeface="Courier New"/>
                <a:cs typeface="Courier New"/>
                <a:sym typeface="Courier New"/>
              </a:defRPr>
            </a:pPr>
            <a:r>
              <a:t>  </a:t>
            </a:r>
            <a:r>
              <a:rPr b="1">
                <a:solidFill>
                  <a:srgbClr val="006098"/>
                </a:solidFill>
              </a:rPr>
              <a:t>[</a:t>
            </a:r>
            <a:endParaRPr b="1">
              <a:solidFill>
                <a:srgbClr val="006098"/>
              </a:solidFill>
            </a:endParaRPr>
          </a:p>
          <a:p>
            <a:pPr marL="170078" indent="-170078" defTabSz="850391">
              <a:defRPr sz="2604">
                <a:solidFill>
                  <a:srgbClr val="000000"/>
                </a:solidFill>
                <a:latin typeface="Courier New"/>
                <a:ea typeface="Courier New"/>
                <a:cs typeface="Courier New"/>
                <a:sym typeface="Courier New"/>
              </a:defRPr>
            </a:pPr>
            <a:r>
              <a:t>      $class: '</a:t>
            </a:r>
            <a:r>
              <a:rPr i="1">
                <a:solidFill>
                  <a:srgbClr val="CC0000"/>
                </a:solidFill>
              </a:rPr>
              <a:t>build_step_class_name</a:t>
            </a:r>
            <a:r>
              <a:rPr i="1"/>
              <a:t>'</a:t>
            </a:r>
            <a:r>
              <a:rPr>
                <a:solidFill>
                  <a:srgbClr val="006098"/>
                </a:solidFill>
              </a:rPr>
              <a:t>,</a:t>
            </a:r>
            <a:endParaRPr>
              <a:solidFill>
                <a:srgbClr val="006098"/>
              </a:solidFill>
            </a:endParaRPr>
          </a:p>
          <a:p>
            <a:pPr marL="170078" indent="-170078" defTabSz="850391">
              <a:defRPr sz="2604">
                <a:solidFill>
                  <a:srgbClr val="000000"/>
                </a:solidFill>
                <a:latin typeface="Courier New"/>
                <a:ea typeface="Courier New"/>
                <a:cs typeface="Courier New"/>
                <a:sym typeface="Courier New"/>
              </a:defRPr>
            </a:pPr>
            <a:r>
              <a:t>      </a:t>
            </a:r>
            <a:r>
              <a:rPr i="1"/>
              <a:t>constructor_argument</a:t>
            </a:r>
            <a:r>
              <a:t>: </a:t>
            </a:r>
            <a:r>
              <a:rPr>
                <a:solidFill>
                  <a:srgbClr val="38761D"/>
                </a:solidFill>
              </a:rPr>
              <a:t>'value'</a:t>
            </a:r>
            <a:r>
              <a:rPr>
                <a:solidFill>
                  <a:srgbClr val="006098"/>
                </a:solidFill>
              </a:rPr>
              <a:t>,</a:t>
            </a:r>
            <a:endParaRPr>
              <a:solidFill>
                <a:srgbClr val="006098"/>
              </a:solidFill>
            </a:endParaRPr>
          </a:p>
          <a:p>
            <a:pPr marL="170078" indent="-170078" defTabSz="850391">
              <a:defRPr sz="2604">
                <a:solidFill>
                  <a:srgbClr val="000000"/>
                </a:solidFill>
                <a:latin typeface="Courier New"/>
                <a:ea typeface="Courier New"/>
                <a:cs typeface="Courier New"/>
                <a:sym typeface="Courier New"/>
              </a:defRPr>
            </a:pPr>
            <a:r>
              <a:t>      </a:t>
            </a:r>
            <a:r>
              <a:rPr i="1"/>
              <a:t>constructor_argument_2</a:t>
            </a:r>
            <a:r>
              <a:t>: </a:t>
            </a:r>
            <a:r>
              <a:rPr>
                <a:solidFill>
                  <a:srgbClr val="38761D"/>
                </a:solidFill>
              </a:rPr>
              <a:t>'value'</a:t>
            </a:r>
            <a:endParaRPr>
              <a:solidFill>
                <a:srgbClr val="38761D"/>
              </a:solidFill>
            </a:endParaRPr>
          </a:p>
          <a:p>
            <a:pPr marL="170078" indent="-170078" defTabSz="850391">
              <a:defRPr sz="2604">
                <a:solidFill>
                  <a:srgbClr val="000000"/>
                </a:solidFill>
                <a:latin typeface="Courier New"/>
                <a:ea typeface="Courier New"/>
                <a:cs typeface="Courier New"/>
                <a:sym typeface="Courier New"/>
              </a:defRPr>
            </a:pPr>
            <a:r>
              <a:t>  </a:t>
            </a:r>
            <a:r>
              <a:rPr b="1">
                <a:solidFill>
                  <a:srgbClr val="006098"/>
                </a:solidFill>
              </a:rPr>
              <a:t>]</a:t>
            </a:r>
            <a:r>
              <a:t> </a:t>
            </a:r>
          </a:p>
          <a:p>
            <a:pPr marL="170078" indent="-170078" defTabSz="850391">
              <a:defRPr sz="2604">
                <a:solidFill>
                  <a:srgbClr val="000000"/>
                </a:solidFill>
                <a:latin typeface="Courier New"/>
                <a:ea typeface="Courier New"/>
                <a:cs typeface="Courier New"/>
                <a:sym typeface="Courier New"/>
              </a:defRPr>
            </a:pPr>
            <a:r>
              <a:t>)</a:t>
            </a:r>
          </a:p>
          <a:p>
            <a:pPr marL="170078" indent="-170078" defTabSz="850391">
              <a:defRPr sz="2604"/>
            </a:pPr>
          </a:p>
          <a:p>
            <a:pPr marL="170078" indent="-170078" defTabSz="850391">
              <a:defRPr sz="2604"/>
            </a:pPr>
            <a:r>
              <a:t>Most build steps can be used this way </a:t>
            </a:r>
            <a:r>
              <a:rPr b="1"/>
              <a:t>today</a:t>
            </a:r>
            <a:r>
              <a:t>, </a:t>
            </a:r>
            <a:br/>
            <a:r>
              <a:t>they may evolve to offer native workflow support</a:t>
            </a:r>
          </a:p>
        </p:txBody>
      </p:sp>
      <p:grpSp>
        <p:nvGrpSpPr>
          <p:cNvPr id="845" name="Group 845"/>
          <p:cNvGrpSpPr/>
          <p:nvPr/>
        </p:nvGrpSpPr>
        <p:grpSpPr>
          <a:xfrm>
            <a:off x="3369631" y="1683522"/>
            <a:ext cx="3427923" cy="1020263"/>
            <a:chOff x="0" y="0"/>
            <a:chExt cx="3427921" cy="1020262"/>
          </a:xfrm>
        </p:grpSpPr>
        <p:sp>
          <p:nvSpPr>
            <p:cNvPr id="843" name="Shape 843"/>
            <p:cNvSpPr/>
            <p:nvPr/>
          </p:nvSpPr>
          <p:spPr>
            <a:xfrm rot="21270526">
              <a:off x="25361" y="168317"/>
              <a:ext cx="3376396" cy="691984"/>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844" name="Shape 844"/>
            <p:cNvSpPr/>
            <p:nvPr/>
          </p:nvSpPr>
          <p:spPr>
            <a:xfrm rot="21270526">
              <a:off x="197960" y="151646"/>
              <a:ext cx="3203400" cy="708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54585B"/>
                  </a:solidFill>
                  <a:latin typeface="Arial"/>
                  <a:ea typeface="Arial"/>
                  <a:cs typeface="Arial"/>
                  <a:sym typeface="Arial"/>
                </a:defRPr>
              </a:lvl1pPr>
            </a:lstStyle>
            <a:p>
              <a:pPr/>
              <a:r>
                <a:t>DSL keyword to invoke arbitrary step</a:t>
              </a:r>
            </a:p>
          </p:txBody>
        </p:sp>
      </p:grpSp>
      <p:grpSp>
        <p:nvGrpSpPr>
          <p:cNvPr id="848" name="Group 848"/>
          <p:cNvGrpSpPr/>
          <p:nvPr/>
        </p:nvGrpSpPr>
        <p:grpSpPr>
          <a:xfrm>
            <a:off x="3006261" y="2582799"/>
            <a:ext cx="1747920" cy="692400"/>
            <a:chOff x="0" y="0"/>
            <a:chExt cx="1747918" cy="692399"/>
          </a:xfrm>
        </p:grpSpPr>
        <p:sp>
          <p:nvSpPr>
            <p:cNvPr id="846" name="Shape 846"/>
            <p:cNvSpPr/>
            <p:nvPr/>
          </p:nvSpPr>
          <p:spPr>
            <a:xfrm rot="590">
              <a:off x="59" y="149"/>
              <a:ext cx="1747801" cy="692101"/>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847" name="Shape 847"/>
            <p:cNvSpPr/>
            <p:nvPr/>
          </p:nvSpPr>
          <p:spPr>
            <a:xfrm rot="590">
              <a:off x="173084" y="125179"/>
              <a:ext cx="1574775" cy="4420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54585B"/>
                  </a:solidFill>
                  <a:latin typeface="Arial"/>
                  <a:ea typeface="Arial"/>
                  <a:cs typeface="Arial"/>
                  <a:sym typeface="Arial"/>
                </a:defRPr>
              </a:lvl1pPr>
            </a:lstStyle>
            <a:p>
              <a:pPr/>
              <a:r>
                <a:t>groovy map</a:t>
              </a:r>
            </a:p>
          </p:txBody>
        </p:sp>
      </p:grpSp>
      <p:grpSp>
        <p:nvGrpSpPr>
          <p:cNvPr id="851" name="Group 851"/>
          <p:cNvGrpSpPr/>
          <p:nvPr/>
        </p:nvGrpSpPr>
        <p:grpSpPr>
          <a:xfrm>
            <a:off x="7221691" y="1990870"/>
            <a:ext cx="3448030" cy="1405081"/>
            <a:chOff x="0" y="0"/>
            <a:chExt cx="3448028" cy="1405080"/>
          </a:xfrm>
        </p:grpSpPr>
        <p:sp>
          <p:nvSpPr>
            <p:cNvPr id="849" name="Shape 849"/>
            <p:cNvSpPr/>
            <p:nvPr/>
          </p:nvSpPr>
          <p:spPr>
            <a:xfrm rot="20860300">
              <a:off x="34934" y="360716"/>
              <a:ext cx="3376359" cy="691893"/>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850" name="Shape 850"/>
            <p:cNvSpPr/>
            <p:nvPr/>
          </p:nvSpPr>
          <p:spPr>
            <a:xfrm rot="20860300">
              <a:off x="205913" y="333811"/>
              <a:ext cx="3203385" cy="708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54585B"/>
                  </a:solidFill>
                  <a:latin typeface="Arial"/>
                  <a:ea typeface="Arial"/>
                  <a:cs typeface="Arial"/>
                  <a:sym typeface="Arial"/>
                </a:defRPr>
              </a:lvl1pPr>
            </a:lstStyle>
            <a:p>
              <a:pPr/>
              <a:r>
                <a:t>Same as in job’s config.xml on disk</a:t>
              </a:r>
            </a:p>
          </p:txBody>
        </p:sp>
      </p:gr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Shape 853"/>
          <p:cNvSpPr/>
          <p:nvPr>
            <p:ph type="title"/>
          </p:nvPr>
        </p:nvSpPr>
        <p:spPr>
          <a:xfrm>
            <a:off x="914400" y="2127738"/>
            <a:ext cx="10464801" cy="2111101"/>
          </a:xfrm>
          <a:prstGeom prst="rect">
            <a:avLst/>
          </a:prstGeom>
        </p:spPr>
        <p:txBody>
          <a:bodyPr/>
          <a:lstStyle/>
          <a:p>
            <a:pPr algn="ctr">
              <a:defRPr sz="2800"/>
            </a:pPr>
            <a:r>
              <a:t>Workflow with Docker</a:t>
            </a:r>
            <a:br/>
            <a:r>
              <a:rPr sz="3200"/>
              <a:t>Day 2</a:t>
            </a:r>
            <a:endParaRPr sz="3200"/>
          </a:p>
          <a:p>
            <a:pPr algn="ctr">
              <a:defRPr sz="2800"/>
            </a:pPr>
            <a:r>
              <a:rPr sz="3200"/>
              <a:t>Docker 101</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5" name="Shape 855"/>
          <p:cNvSpPr/>
          <p:nvPr>
            <p:ph type="title"/>
          </p:nvPr>
        </p:nvSpPr>
        <p:spPr>
          <a:xfrm>
            <a:off x="2123087" y="833967"/>
            <a:ext cx="8227501" cy="836099"/>
          </a:xfrm>
          <a:prstGeom prst="rect">
            <a:avLst/>
          </a:prstGeom>
        </p:spPr>
        <p:txBody>
          <a:bodyPr/>
          <a:lstStyle/>
          <a:p>
            <a:pPr/>
            <a:r>
              <a:t>Prepare Environment</a:t>
            </a:r>
          </a:p>
        </p:txBody>
      </p:sp>
      <p:sp>
        <p:nvSpPr>
          <p:cNvPr id="856" name="Shape 856"/>
          <p:cNvSpPr/>
          <p:nvPr>
            <p:ph type="body" idx="1"/>
          </p:nvPr>
        </p:nvSpPr>
        <p:spPr>
          <a:xfrm>
            <a:off x="2123831" y="1691865"/>
            <a:ext cx="8226599" cy="4526102"/>
          </a:xfrm>
          <a:prstGeom prst="rect">
            <a:avLst/>
          </a:prstGeom>
        </p:spPr>
        <p:txBody>
          <a:bodyPr/>
          <a:lstStyle/>
          <a:p>
            <a:pPr marL="0" indent="0" defTabSz="457200">
              <a:defRPr i="1" sz="1200">
                <a:solidFill>
                  <a:srgbClr val="929292"/>
                </a:solidFill>
                <a:latin typeface="Menlo"/>
                <a:ea typeface="Menlo"/>
                <a:cs typeface="Menlo"/>
                <a:sym typeface="Menlo"/>
              </a:defRPr>
            </a:pPr>
            <a:r>
              <a:t>vagrant up cje node-1 node-2 node-3</a:t>
            </a: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vagrant ssh cje</a:t>
            </a: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ansible-playbook /vagrant/ansible/node.yml -i /vagrant/ansible/hosts/dev</a:t>
            </a: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ansible-playbook /vagrant/ansible/cje.yml -c local 'skip_licence=true'</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8" name="Shape 858"/>
          <p:cNvSpPr/>
          <p:nvPr>
            <p:ph type="title"/>
          </p:nvPr>
        </p:nvSpPr>
        <p:spPr>
          <a:xfrm>
            <a:off x="1269721" y="1346200"/>
            <a:ext cx="8433600" cy="1358701"/>
          </a:xfrm>
          <a:prstGeom prst="rect">
            <a:avLst/>
          </a:prstGeom>
        </p:spPr>
        <p:txBody>
          <a:bodyPr/>
          <a:lstStyle>
            <a:lvl1pPr algn="ctr">
              <a:defRPr sz="4800"/>
            </a:lvl1pPr>
          </a:lstStyle>
          <a:p>
            <a:pPr/>
            <a:r>
              <a:t>Docker Containers</a:t>
            </a:r>
          </a:p>
        </p:txBody>
      </p:sp>
      <p:sp>
        <p:nvSpPr>
          <p:cNvPr id="859" name="Shape 859"/>
          <p:cNvSpPr/>
          <p:nvPr/>
        </p:nvSpPr>
        <p:spPr>
          <a:xfrm>
            <a:off x="3109082" y="2970529"/>
            <a:ext cx="2432534" cy="223520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40631" indent="-240631">
              <a:lnSpc>
                <a:spcPct val="90000"/>
              </a:lnSpc>
              <a:spcBef>
                <a:spcPts val="1000"/>
              </a:spcBef>
              <a:buSzPct val="100000"/>
              <a:buChar char="*"/>
              <a:defRPr b="1" sz="2400"/>
            </a:pPr>
            <a:r>
              <a:t>Isolated</a:t>
            </a:r>
          </a:p>
          <a:p>
            <a:pPr marL="240631" indent="-240631">
              <a:lnSpc>
                <a:spcPct val="90000"/>
              </a:lnSpc>
              <a:spcBef>
                <a:spcPts val="1000"/>
              </a:spcBef>
              <a:buSzPct val="100000"/>
              <a:buChar char="*"/>
              <a:defRPr b="1" sz="2400"/>
            </a:pPr>
            <a:r>
              <a:t>Immutable</a:t>
            </a:r>
          </a:p>
          <a:p>
            <a:pPr marL="240631" indent="-240631">
              <a:lnSpc>
                <a:spcPct val="90000"/>
              </a:lnSpc>
              <a:spcBef>
                <a:spcPts val="1000"/>
              </a:spcBef>
              <a:buSzPct val="100000"/>
              <a:buChar char="*"/>
              <a:defRPr b="1" sz="2400"/>
            </a:pPr>
            <a:r>
              <a:t>Reliable</a:t>
            </a:r>
          </a:p>
          <a:p>
            <a:pPr marL="240631" indent="-240631">
              <a:lnSpc>
                <a:spcPct val="90000"/>
              </a:lnSpc>
              <a:spcBef>
                <a:spcPts val="1000"/>
              </a:spcBef>
              <a:buSzPct val="100000"/>
              <a:buChar char="*"/>
              <a:defRPr b="1" sz="2400"/>
            </a:pPr>
            <a:r>
              <a:t>Self-sufficient</a:t>
            </a:r>
          </a:p>
          <a:p>
            <a:pPr marL="240631" indent="-240631">
              <a:lnSpc>
                <a:spcPct val="90000"/>
              </a:lnSpc>
              <a:spcBef>
                <a:spcPts val="1000"/>
              </a:spcBef>
              <a:buSzPct val="100000"/>
              <a:buChar char="*"/>
              <a:defRPr b="1" sz="2400"/>
            </a:pPr>
            <a:r>
              <a:t>Scalable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1" name="Shape 861"/>
          <p:cNvSpPr/>
          <p:nvPr>
            <p:ph type="title"/>
          </p:nvPr>
        </p:nvSpPr>
        <p:spPr>
          <a:xfrm>
            <a:off x="101321" y="-59931"/>
            <a:ext cx="8433600" cy="1358701"/>
          </a:xfrm>
          <a:prstGeom prst="rect">
            <a:avLst/>
          </a:prstGeom>
        </p:spPr>
        <p:txBody>
          <a:bodyPr/>
          <a:lstStyle>
            <a:lvl1pPr algn="ctr">
              <a:defRPr sz="4800"/>
            </a:lvl1pPr>
          </a:lstStyle>
          <a:p>
            <a:pPr/>
            <a:r>
              <a:t>Docker Containers</a:t>
            </a:r>
          </a:p>
        </p:txBody>
      </p:sp>
      <p:pic>
        <p:nvPicPr>
          <p:cNvPr id="862" name="pasted-image.png"/>
          <p:cNvPicPr>
            <a:picLocks noChangeAspect="1"/>
          </p:cNvPicPr>
          <p:nvPr/>
        </p:nvPicPr>
        <p:blipFill>
          <a:blip r:embed="rId2">
            <a:extLst/>
          </a:blip>
          <a:stretch>
            <a:fillRect/>
          </a:stretch>
        </p:blipFill>
        <p:spPr>
          <a:xfrm>
            <a:off x="1853884" y="1388546"/>
            <a:ext cx="8962568" cy="5573497"/>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4" name="Shape 864"/>
          <p:cNvSpPr/>
          <p:nvPr>
            <p:ph type="title"/>
          </p:nvPr>
        </p:nvSpPr>
        <p:spPr>
          <a:xfrm>
            <a:off x="1206221" y="-59931"/>
            <a:ext cx="8433600" cy="1358701"/>
          </a:xfrm>
          <a:prstGeom prst="rect">
            <a:avLst/>
          </a:prstGeom>
        </p:spPr>
        <p:txBody>
          <a:bodyPr/>
          <a:lstStyle>
            <a:lvl1pPr algn="ctr">
              <a:defRPr sz="4800"/>
            </a:lvl1pPr>
          </a:lstStyle>
          <a:p>
            <a:pPr/>
            <a:r>
              <a:t>Single-Container Service</a:t>
            </a:r>
          </a:p>
        </p:txBody>
      </p:sp>
      <p:pic>
        <p:nvPicPr>
          <p:cNvPr id="865" name="pasted-image.png"/>
          <p:cNvPicPr>
            <a:picLocks noChangeAspect="1"/>
          </p:cNvPicPr>
          <p:nvPr/>
        </p:nvPicPr>
        <p:blipFill>
          <a:blip r:embed="rId2">
            <a:extLst/>
          </a:blip>
          <a:stretch>
            <a:fillRect/>
          </a:stretch>
        </p:blipFill>
        <p:spPr>
          <a:xfrm>
            <a:off x="2863850" y="1720850"/>
            <a:ext cx="5914534" cy="5300037"/>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7" name="Shape 867"/>
          <p:cNvSpPr/>
          <p:nvPr>
            <p:ph type="title"/>
          </p:nvPr>
        </p:nvSpPr>
        <p:spPr>
          <a:xfrm>
            <a:off x="1155421" y="-174231"/>
            <a:ext cx="8433600" cy="1358701"/>
          </a:xfrm>
          <a:prstGeom prst="rect">
            <a:avLst/>
          </a:prstGeom>
        </p:spPr>
        <p:txBody>
          <a:bodyPr/>
          <a:lstStyle>
            <a:lvl1pPr algn="ctr" defTabSz="896111">
              <a:defRPr sz="4704"/>
            </a:lvl1pPr>
          </a:lstStyle>
          <a:p>
            <a:pPr/>
            <a:r>
              <a:t>Linked or Networked Containers</a:t>
            </a:r>
          </a:p>
        </p:txBody>
      </p:sp>
      <p:pic>
        <p:nvPicPr>
          <p:cNvPr id="868" name="pasted-image.png"/>
          <p:cNvPicPr>
            <a:picLocks noChangeAspect="1"/>
          </p:cNvPicPr>
          <p:nvPr/>
        </p:nvPicPr>
        <p:blipFill>
          <a:blip r:embed="rId2">
            <a:extLst/>
          </a:blip>
          <a:stretch>
            <a:fillRect/>
          </a:stretch>
        </p:blipFill>
        <p:spPr>
          <a:xfrm>
            <a:off x="1117600" y="1371521"/>
            <a:ext cx="10183482" cy="5594429"/>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title"/>
          </p:nvPr>
        </p:nvSpPr>
        <p:spPr>
          <a:xfrm>
            <a:off x="2123087" y="833967"/>
            <a:ext cx="8227501" cy="836099"/>
          </a:xfrm>
          <a:prstGeom prst="rect">
            <a:avLst/>
          </a:prstGeom>
        </p:spPr>
        <p:txBody>
          <a:bodyPr/>
          <a:lstStyle/>
          <a:p>
            <a:pPr/>
            <a:r>
              <a:t>Workshop Prerequisites</a:t>
            </a:r>
          </a:p>
        </p:txBody>
      </p:sp>
      <p:sp>
        <p:nvSpPr>
          <p:cNvPr id="739" name="Shape 739"/>
          <p:cNvSpPr/>
          <p:nvPr>
            <p:ph type="body" idx="1"/>
          </p:nvPr>
        </p:nvSpPr>
        <p:spPr>
          <a:xfrm>
            <a:off x="2123831" y="1691865"/>
            <a:ext cx="8226599" cy="4526102"/>
          </a:xfrm>
          <a:prstGeom prst="rect">
            <a:avLst/>
          </a:prstGeom>
        </p:spPr>
        <p:txBody>
          <a:bodyPr/>
          <a:lstStyle/>
          <a:p>
            <a:pPr marL="133502" indent="-133502" defTabSz="667512">
              <a:defRPr sz="1460"/>
            </a:pPr>
            <a:r>
              <a:t>Git (</a:t>
            </a:r>
            <a:r>
              <a:rPr u="sng">
                <a:solidFill>
                  <a:srgbClr val="0563C1"/>
                </a:solidFill>
                <a:uFill>
                  <a:solidFill>
                    <a:srgbClr val="0563C1"/>
                  </a:solidFill>
                </a:uFill>
                <a:hlinkClick r:id="rId2" invalidUrl="" action="" tgtFrame="" tooltip="" history="1" highlightClick="0" endSnd="0"/>
              </a:rPr>
              <a:t>https://git-scm.com/</a:t>
            </a:r>
            <a:r>
              <a:t>), VirtualBox (</a:t>
            </a:r>
            <a:r>
              <a:rPr u="sng">
                <a:solidFill>
                  <a:srgbClr val="0563C1"/>
                </a:solidFill>
                <a:uFill>
                  <a:solidFill>
                    <a:srgbClr val="0563C1"/>
                  </a:solidFill>
                </a:uFill>
                <a:hlinkClick r:id="rId3" invalidUrl="" action="" tgtFrame="" tooltip="" history="1" highlightClick="0" endSnd="0"/>
              </a:rPr>
              <a:t>https://www.virtualbox.org/</a:t>
            </a:r>
            <a:r>
              <a:t>) and Vagrant (</a:t>
            </a:r>
            <a:r>
              <a:rPr u="sng">
                <a:solidFill>
                  <a:srgbClr val="0563C1"/>
                </a:solidFill>
                <a:uFill>
                  <a:solidFill>
                    <a:srgbClr val="0563C1"/>
                  </a:solidFill>
                </a:uFill>
                <a:hlinkClick r:id="rId4" invalidUrl="" action="" tgtFrame="" tooltip="" history="1" highlightClick="0" endSnd="0"/>
              </a:rPr>
              <a:t>https://www.vagrantup.com/</a:t>
            </a:r>
            <a:r>
              <a:t>) should be installed.</a:t>
            </a:r>
          </a:p>
          <a:p>
            <a:pPr marL="133502" indent="-133502" defTabSz="667512">
              <a:defRPr sz="1460"/>
            </a:pPr>
          </a:p>
          <a:p>
            <a:pPr marL="133502" indent="-133502" defTabSz="667512">
              <a:defRPr sz="1460"/>
            </a:pPr>
            <a:r>
              <a:t>Run the following commands (you will be asked to open Jenkins and add the licence keys):</a:t>
            </a:r>
          </a:p>
          <a:p>
            <a:pPr marL="133502" indent="-133502" defTabSz="667512">
              <a:defRPr sz="2044"/>
            </a:pPr>
          </a:p>
          <a:p>
            <a:pPr marL="0" indent="0" defTabSz="333756">
              <a:defRPr i="1" sz="876">
                <a:solidFill>
                  <a:srgbClr val="929292"/>
                </a:solidFill>
                <a:latin typeface="Menlo"/>
                <a:ea typeface="Menlo"/>
                <a:cs typeface="Menlo"/>
                <a:sym typeface="Menlo"/>
              </a:defRPr>
            </a:pPr>
            <a:r>
              <a:t>git clone https://github.com/vfarcic/jenkins-docker-showcase.git</a:t>
            </a:r>
            <a:br/>
            <a:br/>
            <a:r>
              <a:t>cd jenkins-docker-showcase</a:t>
            </a:r>
            <a:br/>
            <a:br/>
            <a:r>
              <a:t>vagrant up cje node-1 node-2 node-3</a:t>
            </a:r>
            <a:br/>
            <a:br/>
            <a:r>
              <a:t>vagrant ssh cje -c "chmod +x /vagrant/scripts/*"</a:t>
            </a:r>
            <a:br/>
            <a:br/>
            <a:r>
              <a:t>vagrant ssh cje -c "ansible-playbook /vagrant/ansible/cje.yml -c local --extra-vars 'skip_licence=true'"</a:t>
            </a:r>
            <a:br/>
            <a:br/>
            <a:r>
              <a:t>vagrant ssh cje -c "/vagrant/scripts/preload_cje.sh"</a:t>
            </a:r>
            <a:br/>
            <a:br/>
            <a:r>
              <a:t>vagrant ssh cje -c "ansible-playbook /vagrant/ansible/node.yml -i /vagrant/ansible/hosts/dev" # Answer "yes" when asked</a:t>
            </a:r>
            <a:br/>
            <a:br/>
            <a:r>
              <a:t>vagrant ssh cje -c "ansible-playbook /vagrant/ansible/nginx.yml -i /vagrant/ansible/hosts/dev"</a:t>
            </a:r>
            <a:br/>
            <a:br/>
            <a:r>
              <a:t>vagrant ssh node-1 -c "/vagrant/scripts/preload_node.sh"</a:t>
            </a:r>
            <a:br/>
            <a:br/>
            <a:r>
              <a:t>vagrant ssh node-2 -c "/vagrant/scripts/preload_node.sh"</a:t>
            </a:r>
            <a:br/>
            <a:br/>
            <a:r>
              <a:t>vagrant ssh node-3 -c "/vagrant/scripts/preload_node.sh"</a:t>
            </a:r>
            <a:br/>
            <a:br/>
            <a:r>
              <a:t>vagrant halt</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0" name="Shape 870"/>
          <p:cNvSpPr/>
          <p:nvPr>
            <p:ph type="title"/>
          </p:nvPr>
        </p:nvSpPr>
        <p:spPr>
          <a:xfrm>
            <a:off x="1269721" y="1346200"/>
            <a:ext cx="8433600" cy="1358701"/>
          </a:xfrm>
          <a:prstGeom prst="rect">
            <a:avLst/>
          </a:prstGeom>
        </p:spPr>
        <p:txBody>
          <a:bodyPr/>
          <a:lstStyle>
            <a:lvl1pPr algn="ctr">
              <a:defRPr sz="4800"/>
            </a:lvl1pPr>
          </a:lstStyle>
          <a:p>
            <a:pPr/>
            <a:r>
              <a:t>Docker Tools</a:t>
            </a:r>
          </a:p>
        </p:txBody>
      </p:sp>
      <p:sp>
        <p:nvSpPr>
          <p:cNvPr id="871" name="Shape 871"/>
          <p:cNvSpPr/>
          <p:nvPr/>
        </p:nvSpPr>
        <p:spPr>
          <a:xfrm>
            <a:off x="3109082" y="2970529"/>
            <a:ext cx="3360031" cy="2682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40631" indent="-240631">
              <a:lnSpc>
                <a:spcPct val="90000"/>
              </a:lnSpc>
              <a:spcBef>
                <a:spcPts val="1000"/>
              </a:spcBef>
              <a:buSzPct val="100000"/>
              <a:buChar char="*"/>
              <a:defRPr b="1" sz="2400"/>
            </a:pPr>
            <a:r>
              <a:t>Docker Hub/Registry</a:t>
            </a:r>
          </a:p>
          <a:p>
            <a:pPr marL="240631" indent="-240631">
              <a:lnSpc>
                <a:spcPct val="90000"/>
              </a:lnSpc>
              <a:spcBef>
                <a:spcPts val="1000"/>
              </a:spcBef>
              <a:buSzPct val="100000"/>
              <a:buChar char="*"/>
              <a:defRPr b="1" sz="2400"/>
            </a:pPr>
            <a:r>
              <a:t>Docker Engine</a:t>
            </a:r>
          </a:p>
          <a:p>
            <a:pPr marL="240631" indent="-240631">
              <a:lnSpc>
                <a:spcPct val="90000"/>
              </a:lnSpc>
              <a:spcBef>
                <a:spcPts val="1000"/>
              </a:spcBef>
              <a:buSzPct val="100000"/>
              <a:buChar char="*"/>
              <a:defRPr b="1" sz="2400"/>
            </a:pPr>
            <a:r>
              <a:t>Docker Compose</a:t>
            </a:r>
          </a:p>
          <a:p>
            <a:pPr marL="240631" indent="-240631">
              <a:lnSpc>
                <a:spcPct val="90000"/>
              </a:lnSpc>
              <a:spcBef>
                <a:spcPts val="1000"/>
              </a:spcBef>
              <a:buSzPct val="100000"/>
              <a:buChar char="*"/>
              <a:defRPr b="1" sz="2400"/>
            </a:pPr>
            <a:r>
              <a:t>Docker Swarm</a:t>
            </a:r>
          </a:p>
          <a:p>
            <a:pPr marL="240631" indent="-240631">
              <a:lnSpc>
                <a:spcPct val="90000"/>
              </a:lnSpc>
              <a:spcBef>
                <a:spcPts val="1000"/>
              </a:spcBef>
              <a:buSzPct val="100000"/>
              <a:buChar char="*"/>
              <a:defRPr b="1" sz="2400"/>
            </a:pPr>
            <a:r>
              <a:t>Docker Machine</a:t>
            </a:r>
          </a:p>
          <a:p>
            <a:pPr marL="240631" indent="-240631">
              <a:lnSpc>
                <a:spcPct val="90000"/>
              </a:lnSpc>
              <a:spcBef>
                <a:spcPts val="1000"/>
              </a:spcBef>
              <a:buSzPct val="100000"/>
              <a:buChar char="*"/>
              <a:defRPr b="1" sz="2400"/>
            </a:pPr>
            <a:r>
              <a:t>Kinematic</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3" name="Shape 873"/>
          <p:cNvSpPr/>
          <p:nvPr>
            <p:ph type="title"/>
          </p:nvPr>
        </p:nvSpPr>
        <p:spPr>
          <a:xfrm>
            <a:off x="50521" y="-59931"/>
            <a:ext cx="8433600" cy="1358701"/>
          </a:xfrm>
          <a:prstGeom prst="rect">
            <a:avLst/>
          </a:prstGeom>
        </p:spPr>
        <p:txBody>
          <a:bodyPr/>
          <a:lstStyle>
            <a:lvl1pPr algn="ctr">
              <a:defRPr sz="4800"/>
            </a:lvl1pPr>
          </a:lstStyle>
          <a:p>
            <a:pPr/>
            <a:r>
              <a:t>Docker Hub and Registry</a:t>
            </a:r>
          </a:p>
        </p:txBody>
      </p:sp>
      <p:sp>
        <p:nvSpPr>
          <p:cNvPr id="874" name="Shape 874"/>
          <p:cNvSpPr/>
          <p:nvPr/>
        </p:nvSpPr>
        <p:spPr>
          <a:xfrm>
            <a:off x="314301" y="1873029"/>
            <a:ext cx="6931322"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b="1"/>
              <a:t>Docker Hub</a:t>
            </a:r>
            <a:r>
              <a:t> is a cloud hosted service from Docker that provides registry capabilities for public and private content.</a:t>
            </a:r>
          </a:p>
        </p:txBody>
      </p:sp>
      <p:pic>
        <p:nvPicPr>
          <p:cNvPr id="875" name="pasted-image.png"/>
          <p:cNvPicPr>
            <a:picLocks noChangeAspect="1"/>
          </p:cNvPicPr>
          <p:nvPr/>
        </p:nvPicPr>
        <p:blipFill>
          <a:blip r:embed="rId2">
            <a:extLst/>
          </a:blip>
          <a:stretch>
            <a:fillRect/>
          </a:stretch>
        </p:blipFill>
        <p:spPr>
          <a:xfrm>
            <a:off x="7086600" y="1460500"/>
            <a:ext cx="5080000" cy="4978400"/>
          </a:xfrm>
          <a:prstGeom prst="rect">
            <a:avLst/>
          </a:prstGeom>
          <a:ln w="12700">
            <a:miter lim="400000"/>
          </a:ln>
        </p:spPr>
      </p:pic>
      <p:sp>
        <p:nvSpPr>
          <p:cNvPr id="876" name="Shape 876"/>
          <p:cNvSpPr/>
          <p:nvPr/>
        </p:nvSpPr>
        <p:spPr>
          <a:xfrm>
            <a:off x="356407" y="5338229"/>
            <a:ext cx="6847109"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b="1"/>
              <a:t>Docker Registry</a:t>
            </a:r>
            <a:r>
              <a:t> is an open source application dedicated to the storage and distribution of your Docker images.</a:t>
            </a:r>
          </a:p>
        </p:txBody>
      </p:sp>
      <p:sp>
        <p:nvSpPr>
          <p:cNvPr id="877" name="Shape 877"/>
          <p:cNvSpPr/>
          <p:nvPr/>
        </p:nvSpPr>
        <p:spPr>
          <a:xfrm>
            <a:off x="211783" y="3250029"/>
            <a:ext cx="7136357"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b="1"/>
              <a:t>Docker Trusted Registry</a:t>
            </a:r>
            <a:r>
              <a:t> allows you to store and manage your Docker images on-premise or in your virtual private cloud to support security or regulatory compliance requirements in keeping data and applications your infrastructure.</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9" name="Shape 879"/>
          <p:cNvSpPr/>
          <p:nvPr>
            <p:ph type="title"/>
          </p:nvPr>
        </p:nvSpPr>
        <p:spPr>
          <a:xfrm>
            <a:off x="1269721" y="1346200"/>
            <a:ext cx="8433600" cy="1358701"/>
          </a:xfrm>
          <a:prstGeom prst="rect">
            <a:avLst/>
          </a:prstGeom>
        </p:spPr>
        <p:txBody>
          <a:bodyPr/>
          <a:lstStyle>
            <a:lvl1pPr algn="ctr">
              <a:defRPr sz="4800"/>
            </a:lvl1pPr>
          </a:lstStyle>
          <a:p>
            <a:pPr/>
            <a:r>
              <a:t>Docker Hub/Registry</a:t>
            </a:r>
          </a:p>
        </p:txBody>
      </p:sp>
      <p:sp>
        <p:nvSpPr>
          <p:cNvPr id="880" name="Shape 880"/>
          <p:cNvSpPr/>
          <p:nvPr/>
        </p:nvSpPr>
        <p:spPr>
          <a:xfrm>
            <a:off x="1940682" y="2995929"/>
            <a:ext cx="7600837" cy="19508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4585B"/>
                </a:solidFill>
                <a:latin typeface="Arial"/>
                <a:ea typeface="Arial"/>
                <a:cs typeface="Arial"/>
                <a:sym typeface="Arial"/>
              </a:defRPr>
            </a:pPr>
            <a:r>
              <a:t>$ vagrant ssh node-1</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pull vfarcic/books-ms-tests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tag vfarcic/books-ms-tests 10.100.198.200:5000/books-ms-tests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push 10.100.198.200:5000/books-ms-tests</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2" name="Shape 882"/>
          <p:cNvSpPr/>
          <p:nvPr>
            <p:ph type="title"/>
          </p:nvPr>
        </p:nvSpPr>
        <p:spPr>
          <a:xfrm>
            <a:off x="-51079" y="-59931"/>
            <a:ext cx="9804357" cy="1358701"/>
          </a:xfrm>
          <a:prstGeom prst="rect">
            <a:avLst/>
          </a:prstGeom>
        </p:spPr>
        <p:txBody>
          <a:bodyPr/>
          <a:lstStyle>
            <a:lvl1pPr algn="ctr">
              <a:defRPr sz="4800"/>
            </a:lvl1pPr>
          </a:lstStyle>
          <a:p>
            <a:pPr/>
            <a:r>
              <a:t>Docker Engine</a:t>
            </a:r>
          </a:p>
        </p:txBody>
      </p:sp>
      <p:pic>
        <p:nvPicPr>
          <p:cNvPr id="883" name="pasted-image.png"/>
          <p:cNvPicPr>
            <a:picLocks noChangeAspect="1"/>
          </p:cNvPicPr>
          <p:nvPr/>
        </p:nvPicPr>
        <p:blipFill>
          <a:blip r:embed="rId2">
            <a:extLst/>
          </a:blip>
          <a:stretch>
            <a:fillRect/>
          </a:stretch>
        </p:blipFill>
        <p:spPr>
          <a:xfrm>
            <a:off x="5334000" y="1866900"/>
            <a:ext cx="6858000" cy="4318000"/>
          </a:xfrm>
          <a:prstGeom prst="rect">
            <a:avLst/>
          </a:prstGeom>
          <a:ln w="12700">
            <a:miter lim="400000"/>
          </a:ln>
        </p:spPr>
      </p:pic>
      <p:sp>
        <p:nvSpPr>
          <p:cNvPr id="884" name="Shape 884"/>
          <p:cNvSpPr/>
          <p:nvPr/>
        </p:nvSpPr>
        <p:spPr>
          <a:xfrm>
            <a:off x="994421" y="2742764"/>
            <a:ext cx="3982788"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b="1"/>
              <a:t>Docker Engine</a:t>
            </a:r>
            <a:r>
              <a:t> is a lightweight runtime and robust tooling that builds and runs Docker containers.</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6" name="Shape 886"/>
          <p:cNvSpPr/>
          <p:nvPr>
            <p:ph type="title"/>
          </p:nvPr>
        </p:nvSpPr>
        <p:spPr>
          <a:xfrm>
            <a:off x="-51079" y="-59931"/>
            <a:ext cx="9804357" cy="1358701"/>
          </a:xfrm>
          <a:prstGeom prst="rect">
            <a:avLst/>
          </a:prstGeom>
        </p:spPr>
        <p:txBody>
          <a:bodyPr/>
          <a:lstStyle>
            <a:lvl1pPr algn="ctr">
              <a:defRPr sz="4800"/>
            </a:lvl1pPr>
          </a:lstStyle>
          <a:p>
            <a:pPr/>
            <a:r>
              <a:t>Docker Engine - Running Containers</a:t>
            </a:r>
          </a:p>
        </p:txBody>
      </p:sp>
      <p:sp>
        <p:nvSpPr>
          <p:cNvPr id="887" name="Shape 887"/>
          <p:cNvSpPr/>
          <p:nvPr/>
        </p:nvSpPr>
        <p:spPr>
          <a:xfrm>
            <a:off x="708782" y="1929129"/>
            <a:ext cx="6088371" cy="35510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4585B"/>
                </a:solidFill>
                <a:latin typeface="Arial"/>
                <a:ea typeface="Arial"/>
                <a:cs typeface="Arial"/>
                <a:sym typeface="Arial"/>
              </a:defRPr>
            </a:pPr>
            <a:r>
              <a:t>$ git clone </a:t>
            </a:r>
            <a:r>
              <a:rPr u="sng">
                <a:solidFill>
                  <a:srgbClr val="0563C1"/>
                </a:solidFill>
                <a:uFill>
                  <a:solidFill>
                    <a:srgbClr val="0563C1"/>
                  </a:solidFill>
                </a:uFill>
                <a:hlinkClick r:id="rId2" invalidUrl="" action="" tgtFrame="" tooltip="" history="1" highlightClick="0" endSnd="0"/>
              </a:rPr>
              <a:t>https://github.com/vfarcic/books-ms.git</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cd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run -it --rm \</a:t>
            </a:r>
          </a:p>
          <a:p>
            <a:pPr>
              <a:defRPr>
                <a:solidFill>
                  <a:srgbClr val="54585B"/>
                </a:solidFill>
                <a:latin typeface="Arial"/>
                <a:ea typeface="Arial"/>
                <a:cs typeface="Arial"/>
                <a:sym typeface="Arial"/>
              </a:defRPr>
            </a:pPr>
            <a:r>
              <a:t>    -v $PWD/client/components:/source/client/components \</a:t>
            </a:r>
          </a:p>
          <a:p>
            <a:pPr>
              <a:defRPr>
                <a:solidFill>
                  <a:srgbClr val="54585B"/>
                </a:solidFill>
                <a:latin typeface="Arial"/>
                <a:ea typeface="Arial"/>
                <a:cs typeface="Arial"/>
                <a:sym typeface="Arial"/>
              </a:defRPr>
            </a:pPr>
            <a:r>
              <a:t>    -v $PWD/client/test:/source/client/test \</a:t>
            </a:r>
          </a:p>
          <a:p>
            <a:pPr>
              <a:defRPr>
                <a:solidFill>
                  <a:srgbClr val="54585B"/>
                </a:solidFill>
                <a:latin typeface="Arial"/>
                <a:ea typeface="Arial"/>
                <a:cs typeface="Arial"/>
                <a:sym typeface="Arial"/>
              </a:defRPr>
            </a:pPr>
            <a:r>
              <a:t>    -v $PWD/src:/source/src \</a:t>
            </a:r>
          </a:p>
          <a:p>
            <a:pPr>
              <a:defRPr>
                <a:solidFill>
                  <a:srgbClr val="54585B"/>
                </a:solidFill>
                <a:latin typeface="Arial"/>
                <a:ea typeface="Arial"/>
                <a:cs typeface="Arial"/>
                <a:sym typeface="Arial"/>
              </a:defRPr>
            </a:pPr>
            <a:r>
              <a:t>    -v $PWD/target/scala-2.10:/source/target/scala-2.10 \</a:t>
            </a:r>
          </a:p>
          <a:p>
            <a:pPr>
              <a:defRPr>
                <a:solidFill>
                  <a:srgbClr val="54585B"/>
                </a:solidFill>
                <a:latin typeface="Arial"/>
                <a:ea typeface="Arial"/>
                <a:cs typeface="Arial"/>
                <a:sym typeface="Arial"/>
              </a:defRPr>
            </a:pPr>
            <a:r>
              <a:t>    --env TEST_TYPE=all \</a:t>
            </a:r>
          </a:p>
          <a:p>
            <a:pPr>
              <a:defRPr>
                <a:solidFill>
                  <a:srgbClr val="54585B"/>
                </a:solidFill>
                <a:latin typeface="Arial"/>
                <a:ea typeface="Arial"/>
                <a:cs typeface="Arial"/>
                <a:sym typeface="Arial"/>
              </a:defRPr>
            </a:pPr>
            <a:r>
              <a:t>    10.100.198.200:5000/books-ms-tests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ll target/scala-2.10/</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9" name="Shape 889"/>
          <p:cNvSpPr/>
          <p:nvPr>
            <p:ph type="title"/>
          </p:nvPr>
        </p:nvSpPr>
        <p:spPr>
          <a:xfrm>
            <a:off x="-51079" y="-59931"/>
            <a:ext cx="9804357" cy="1358701"/>
          </a:xfrm>
          <a:prstGeom prst="rect">
            <a:avLst/>
          </a:prstGeom>
        </p:spPr>
        <p:txBody>
          <a:bodyPr/>
          <a:lstStyle>
            <a:lvl1pPr algn="ctr">
              <a:defRPr sz="4800"/>
            </a:lvl1pPr>
          </a:lstStyle>
          <a:p>
            <a:pPr/>
            <a:r>
              <a:t>Docker Engine - Building Containers</a:t>
            </a:r>
          </a:p>
        </p:txBody>
      </p:sp>
      <p:sp>
        <p:nvSpPr>
          <p:cNvPr id="890" name="Shape 890"/>
          <p:cNvSpPr/>
          <p:nvPr/>
        </p:nvSpPr>
        <p:spPr>
          <a:xfrm>
            <a:off x="708782" y="1929129"/>
            <a:ext cx="5200091" cy="14174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4585B"/>
                </a:solidFill>
                <a:latin typeface="Arial"/>
                <a:ea typeface="Arial"/>
                <a:cs typeface="Arial"/>
                <a:sym typeface="Arial"/>
              </a:defRPr>
            </a:pPr>
            <a:r>
              <a:t>$ cat Dockerfile</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build -t 10.100.198.200:5000/books-ms .</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push 10.100.198.200:5000/books-ms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2" name="Shape 892"/>
          <p:cNvSpPr/>
          <p:nvPr>
            <p:ph type="title"/>
          </p:nvPr>
        </p:nvSpPr>
        <p:spPr>
          <a:xfrm>
            <a:off x="-51079" y="-59931"/>
            <a:ext cx="9804357" cy="1358701"/>
          </a:xfrm>
          <a:prstGeom prst="rect">
            <a:avLst/>
          </a:prstGeom>
        </p:spPr>
        <p:txBody>
          <a:bodyPr/>
          <a:lstStyle>
            <a:lvl1pPr algn="ctr">
              <a:defRPr sz="4800"/>
            </a:lvl1pPr>
          </a:lstStyle>
          <a:p>
            <a:pPr/>
            <a:r>
              <a:t>Docker Engine - Running Containers</a:t>
            </a:r>
          </a:p>
        </p:txBody>
      </p:sp>
      <p:sp>
        <p:nvSpPr>
          <p:cNvPr id="893" name="Shape 893"/>
          <p:cNvSpPr/>
          <p:nvPr/>
        </p:nvSpPr>
        <p:spPr>
          <a:xfrm>
            <a:off x="708782" y="1929129"/>
            <a:ext cx="4639976" cy="22175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4585B"/>
                </a:solidFill>
                <a:latin typeface="Arial"/>
                <a:ea typeface="Arial"/>
                <a:cs typeface="Arial"/>
                <a:sym typeface="Arial"/>
              </a:defRPr>
            </a:pPr>
            <a:r>
              <a:t>$ docker run -d --name books-ms-db mongo</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run -d --name books-ms \</a:t>
            </a:r>
          </a:p>
          <a:p>
            <a:pPr>
              <a:defRPr>
                <a:solidFill>
                  <a:srgbClr val="54585B"/>
                </a:solidFill>
                <a:latin typeface="Arial"/>
                <a:ea typeface="Arial"/>
                <a:cs typeface="Arial"/>
                <a:sym typeface="Arial"/>
              </a:defRPr>
            </a:pPr>
            <a:r>
              <a:t>    -p 1234:8080 \</a:t>
            </a:r>
          </a:p>
          <a:p>
            <a:pPr>
              <a:defRPr>
                <a:solidFill>
                  <a:srgbClr val="54585B"/>
                </a:solidFill>
                <a:latin typeface="Arial"/>
                <a:ea typeface="Arial"/>
                <a:cs typeface="Arial"/>
                <a:sym typeface="Arial"/>
              </a:defRPr>
            </a:pPr>
            <a:r>
              <a:t>    --link books-ms-db:db \</a:t>
            </a:r>
          </a:p>
          <a:p>
            <a:pPr>
              <a:defRPr>
                <a:solidFill>
                  <a:srgbClr val="54585B"/>
                </a:solidFill>
                <a:latin typeface="Arial"/>
                <a:ea typeface="Arial"/>
                <a:cs typeface="Arial"/>
                <a:sym typeface="Arial"/>
              </a:defRPr>
            </a:pPr>
            <a:r>
              <a:t>    10.100.198.200:5000/books-ms </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curl -I localhost:1234/api/v1/books</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5" name="Shape 895"/>
          <p:cNvSpPr/>
          <p:nvPr>
            <p:ph type="title"/>
          </p:nvPr>
        </p:nvSpPr>
        <p:spPr>
          <a:xfrm>
            <a:off x="-51079" y="-59931"/>
            <a:ext cx="9804357" cy="1358701"/>
          </a:xfrm>
          <a:prstGeom prst="rect">
            <a:avLst/>
          </a:prstGeom>
        </p:spPr>
        <p:txBody>
          <a:bodyPr/>
          <a:lstStyle>
            <a:lvl1pPr algn="ctr" defTabSz="713231">
              <a:defRPr sz="3743"/>
            </a:lvl1pPr>
          </a:lstStyle>
          <a:p>
            <a:pPr/>
            <a:r>
              <a:t>Docker Engine - Logs, Processes, Stopping and Removing</a:t>
            </a:r>
          </a:p>
        </p:txBody>
      </p:sp>
      <p:sp>
        <p:nvSpPr>
          <p:cNvPr id="896" name="Shape 896"/>
          <p:cNvSpPr/>
          <p:nvPr/>
        </p:nvSpPr>
        <p:spPr>
          <a:xfrm>
            <a:off x="708782" y="1929129"/>
            <a:ext cx="3979179" cy="35510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4585B"/>
                </a:solidFill>
                <a:latin typeface="Arial"/>
                <a:ea typeface="Arial"/>
                <a:cs typeface="Arial"/>
                <a:sym typeface="Arial"/>
              </a:defRPr>
            </a:pPr>
            <a:r>
              <a:t>$ docker logs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logs books-ms-db</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stop books-ms-db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rm books-ms-db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8" name="Shape 898"/>
          <p:cNvSpPr/>
          <p:nvPr>
            <p:ph type="title"/>
          </p:nvPr>
        </p:nvSpPr>
        <p:spPr>
          <a:xfrm>
            <a:off x="-51079" y="-59931"/>
            <a:ext cx="9804357" cy="1358701"/>
          </a:xfrm>
          <a:prstGeom prst="rect">
            <a:avLst/>
          </a:prstGeom>
        </p:spPr>
        <p:txBody>
          <a:bodyPr/>
          <a:lstStyle>
            <a:lvl1pPr algn="ctr">
              <a:defRPr sz="4800"/>
            </a:lvl1pPr>
          </a:lstStyle>
          <a:p>
            <a:pPr/>
            <a:r>
              <a:t>Docker Compose</a:t>
            </a:r>
          </a:p>
        </p:txBody>
      </p:sp>
      <p:pic>
        <p:nvPicPr>
          <p:cNvPr id="899" name="pasted-image.png"/>
          <p:cNvPicPr>
            <a:picLocks noChangeAspect="1"/>
          </p:cNvPicPr>
          <p:nvPr/>
        </p:nvPicPr>
        <p:blipFill>
          <a:blip r:embed="rId2">
            <a:extLst/>
          </a:blip>
          <a:stretch>
            <a:fillRect/>
          </a:stretch>
        </p:blipFill>
        <p:spPr>
          <a:xfrm>
            <a:off x="8604250" y="2235200"/>
            <a:ext cx="3111500" cy="3810000"/>
          </a:xfrm>
          <a:prstGeom prst="rect">
            <a:avLst/>
          </a:prstGeom>
          <a:ln w="12700">
            <a:miter lim="400000"/>
          </a:ln>
        </p:spPr>
      </p:pic>
      <p:sp>
        <p:nvSpPr>
          <p:cNvPr id="900" name="Shape 900"/>
          <p:cNvSpPr/>
          <p:nvPr/>
        </p:nvSpPr>
        <p:spPr>
          <a:xfrm>
            <a:off x="1773145" y="2697479"/>
            <a:ext cx="3111501" cy="169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b="1"/>
              <a:t>Docker Compose</a:t>
            </a:r>
            <a:r>
              <a:t> allows defining multi-container application with all of its dependencies in a single file, then spin your application up in a single command.</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2" name="Shape 902"/>
          <p:cNvSpPr/>
          <p:nvPr>
            <p:ph type="title"/>
          </p:nvPr>
        </p:nvSpPr>
        <p:spPr>
          <a:xfrm>
            <a:off x="-51079" y="-59931"/>
            <a:ext cx="9804357" cy="1358701"/>
          </a:xfrm>
          <a:prstGeom prst="rect">
            <a:avLst/>
          </a:prstGeom>
        </p:spPr>
        <p:txBody>
          <a:bodyPr/>
          <a:lstStyle>
            <a:lvl1pPr algn="ctr">
              <a:defRPr sz="4800"/>
            </a:lvl1pPr>
          </a:lstStyle>
          <a:p>
            <a:pPr/>
            <a:r>
              <a:t>Docker Compose</a:t>
            </a:r>
          </a:p>
        </p:txBody>
      </p:sp>
      <p:sp>
        <p:nvSpPr>
          <p:cNvPr id="903" name="Shape 903"/>
          <p:cNvSpPr/>
          <p:nvPr/>
        </p:nvSpPr>
        <p:spPr>
          <a:xfrm>
            <a:off x="708782" y="1929129"/>
            <a:ext cx="6273886" cy="40844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4585B"/>
                </a:solidFill>
                <a:latin typeface="Arial"/>
                <a:ea typeface="Arial"/>
                <a:cs typeface="Arial"/>
                <a:sym typeface="Arial"/>
              </a:defRPr>
            </a:pPr>
            <a:r>
              <a:t>$ cat docker-compose-dev.yml</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docker-compose-dev.yml run --rm 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docker-compose-dev.yml up -d app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ps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logs # Press CTRL+c to exit</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stop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rm -f</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ps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p:nvPr>
        </p:nvSpPr>
        <p:spPr>
          <a:xfrm>
            <a:off x="914400" y="2127738"/>
            <a:ext cx="10464801" cy="2111101"/>
          </a:xfrm>
          <a:prstGeom prst="rect">
            <a:avLst/>
          </a:prstGeom>
        </p:spPr>
        <p:txBody>
          <a:bodyPr/>
          <a:lstStyle/>
          <a:p>
            <a:pPr algn="ctr">
              <a:defRPr sz="2800"/>
            </a:pPr>
            <a:r>
              <a:t>Workflow with Docker</a:t>
            </a:r>
            <a:br/>
            <a:r>
              <a:rPr sz="3200"/>
              <a:t>Day 1</a:t>
            </a:r>
            <a:endParaRPr sz="3200"/>
          </a:p>
          <a:p>
            <a:pPr algn="ctr">
              <a:defRPr sz="2800"/>
            </a:pPr>
            <a:r>
              <a:rPr sz="3200"/>
              <a:t>Workflow 101</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5" name="Shape 905"/>
          <p:cNvSpPr/>
          <p:nvPr>
            <p:ph type="title"/>
          </p:nvPr>
        </p:nvSpPr>
        <p:spPr>
          <a:xfrm>
            <a:off x="-51079" y="-59931"/>
            <a:ext cx="9804357" cy="1358701"/>
          </a:xfrm>
          <a:prstGeom prst="rect">
            <a:avLst/>
          </a:prstGeom>
        </p:spPr>
        <p:txBody>
          <a:bodyPr/>
          <a:lstStyle>
            <a:lvl1pPr algn="ctr">
              <a:defRPr sz="4800"/>
            </a:lvl1pPr>
          </a:lstStyle>
          <a:p>
            <a:pPr/>
            <a:r>
              <a:t>Docker Swarm</a:t>
            </a:r>
          </a:p>
        </p:txBody>
      </p:sp>
      <p:pic>
        <p:nvPicPr>
          <p:cNvPr id="906" name="pasted-image.png"/>
          <p:cNvPicPr>
            <a:picLocks noChangeAspect="1"/>
          </p:cNvPicPr>
          <p:nvPr/>
        </p:nvPicPr>
        <p:blipFill>
          <a:blip r:embed="rId2">
            <a:extLst/>
          </a:blip>
          <a:stretch>
            <a:fillRect/>
          </a:stretch>
        </p:blipFill>
        <p:spPr>
          <a:xfrm>
            <a:off x="6946900" y="2635250"/>
            <a:ext cx="5080000" cy="4076700"/>
          </a:xfrm>
          <a:prstGeom prst="rect">
            <a:avLst/>
          </a:prstGeom>
          <a:ln w="12700">
            <a:miter lim="400000"/>
          </a:ln>
        </p:spPr>
      </p:pic>
      <p:sp>
        <p:nvSpPr>
          <p:cNvPr id="907" name="Shape 907"/>
          <p:cNvSpPr/>
          <p:nvPr/>
        </p:nvSpPr>
        <p:spPr>
          <a:xfrm>
            <a:off x="1071625" y="2780030"/>
            <a:ext cx="3930624"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b="1"/>
              <a:t>Docker Swarm</a:t>
            </a:r>
            <a:r>
              <a:t> provides native clustering capabilities to turn a group of Docker engines into a single, virtual Docker Engine. With these pooled resources, you can scale out your application as if it were running on a single, huge computer.</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9" name="Shape 909"/>
          <p:cNvSpPr/>
          <p:nvPr>
            <p:ph type="title"/>
          </p:nvPr>
        </p:nvSpPr>
        <p:spPr>
          <a:xfrm>
            <a:off x="-51079" y="-59931"/>
            <a:ext cx="9804357" cy="1358701"/>
          </a:xfrm>
          <a:prstGeom prst="rect">
            <a:avLst/>
          </a:prstGeom>
        </p:spPr>
        <p:txBody>
          <a:bodyPr/>
          <a:lstStyle>
            <a:lvl1pPr algn="ctr">
              <a:defRPr sz="4800"/>
            </a:lvl1pPr>
          </a:lstStyle>
          <a:p>
            <a:pPr/>
            <a:r>
              <a:t>Docker Swarm</a:t>
            </a:r>
          </a:p>
        </p:txBody>
      </p:sp>
      <p:sp>
        <p:nvSpPr>
          <p:cNvPr id="910" name="Shape 910"/>
          <p:cNvSpPr/>
          <p:nvPr/>
        </p:nvSpPr>
        <p:spPr>
          <a:xfrm>
            <a:off x="708782" y="1929129"/>
            <a:ext cx="8031806" cy="46178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4585B"/>
                </a:solidFill>
                <a:latin typeface="Arial"/>
                <a:ea typeface="Arial"/>
                <a:cs typeface="Arial"/>
                <a:sym typeface="Arial"/>
              </a:defRPr>
            </a:pPr>
            <a:r>
              <a:t>$ export DOCKER_HOST=</a:t>
            </a:r>
            <a:r>
              <a:rPr u="sng">
                <a:solidFill>
                  <a:srgbClr val="0563C1"/>
                </a:solidFill>
                <a:uFill>
                  <a:solidFill>
                    <a:srgbClr val="0563C1"/>
                  </a:solidFill>
                </a:uFill>
                <a:hlinkClick r:id="rId2" invalidUrl="" action="" tgtFrame="" tooltip="" history="1" highlightClick="0" endSnd="0"/>
              </a:rPr>
              <a:t>tcp://10.100.199.201:2375</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info</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docker-compose-swarm.yml pull db app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--x-networking -f docker-compose-swarm.yml up -d db app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 | grep books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--x-networking -f docker-compose-swarm.yml scale app=3</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 | grep books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docker-compose-swarm.yml stop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docker-compose-swarm.yml rm -f</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2" name="Shape 912"/>
          <p:cNvSpPr/>
          <p:nvPr>
            <p:ph type="title"/>
          </p:nvPr>
        </p:nvSpPr>
        <p:spPr>
          <a:xfrm>
            <a:off x="-51079" y="-59931"/>
            <a:ext cx="9804357" cy="1358701"/>
          </a:xfrm>
          <a:prstGeom prst="rect">
            <a:avLst/>
          </a:prstGeom>
        </p:spPr>
        <p:txBody>
          <a:bodyPr/>
          <a:lstStyle>
            <a:lvl1pPr algn="ctr">
              <a:defRPr sz="4800"/>
            </a:lvl1pPr>
          </a:lstStyle>
          <a:p>
            <a:pPr/>
            <a:r>
              <a:t>Docker Machine</a:t>
            </a:r>
          </a:p>
        </p:txBody>
      </p:sp>
      <p:pic>
        <p:nvPicPr>
          <p:cNvPr id="913" name="pasted-image.png"/>
          <p:cNvPicPr>
            <a:picLocks noChangeAspect="1"/>
          </p:cNvPicPr>
          <p:nvPr/>
        </p:nvPicPr>
        <p:blipFill>
          <a:blip r:embed="rId2">
            <a:extLst/>
          </a:blip>
          <a:stretch>
            <a:fillRect/>
          </a:stretch>
        </p:blipFill>
        <p:spPr>
          <a:xfrm>
            <a:off x="7979272" y="2054572"/>
            <a:ext cx="3943976" cy="4676428"/>
          </a:xfrm>
          <a:prstGeom prst="rect">
            <a:avLst/>
          </a:prstGeom>
          <a:ln w="12700">
            <a:miter lim="400000"/>
          </a:ln>
        </p:spPr>
      </p:pic>
      <p:sp>
        <p:nvSpPr>
          <p:cNvPr id="914" name="Shape 914"/>
          <p:cNvSpPr/>
          <p:nvPr/>
        </p:nvSpPr>
        <p:spPr>
          <a:xfrm>
            <a:off x="1090868" y="2157729"/>
            <a:ext cx="4912058" cy="169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b="1"/>
              <a:t>Docker Machine</a:t>
            </a:r>
            <a:r>
              <a:t> automatically sets up Docker on your computer, on cloud providers, and inside your data center. Docker Machine provisions the hosts, installs Docker Engine on them, and then configures the Docker client to talk to the Docker Engines.</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6" name="Shape 916"/>
          <p:cNvSpPr/>
          <p:nvPr>
            <p:ph type="title"/>
          </p:nvPr>
        </p:nvSpPr>
        <p:spPr>
          <a:xfrm>
            <a:off x="-51079" y="-59931"/>
            <a:ext cx="9804357" cy="1358701"/>
          </a:xfrm>
          <a:prstGeom prst="rect">
            <a:avLst/>
          </a:prstGeom>
        </p:spPr>
        <p:txBody>
          <a:bodyPr/>
          <a:lstStyle>
            <a:lvl1pPr algn="ctr">
              <a:defRPr sz="4800"/>
            </a:lvl1pPr>
          </a:lstStyle>
          <a:p>
            <a:pPr/>
            <a:r>
              <a:t>Kitematic</a:t>
            </a:r>
          </a:p>
        </p:txBody>
      </p:sp>
      <p:pic>
        <p:nvPicPr>
          <p:cNvPr id="917" name="pasted-image.png"/>
          <p:cNvPicPr>
            <a:picLocks noChangeAspect="1"/>
          </p:cNvPicPr>
          <p:nvPr/>
        </p:nvPicPr>
        <p:blipFill>
          <a:blip r:embed="rId2">
            <a:extLst/>
          </a:blip>
          <a:stretch>
            <a:fillRect/>
          </a:stretch>
        </p:blipFill>
        <p:spPr>
          <a:xfrm>
            <a:off x="5707287" y="2088528"/>
            <a:ext cx="6510969" cy="4782172"/>
          </a:xfrm>
          <a:prstGeom prst="rect">
            <a:avLst/>
          </a:prstGeom>
          <a:ln w="12700">
            <a:miter lim="400000"/>
          </a:ln>
        </p:spPr>
      </p:pic>
      <p:sp>
        <p:nvSpPr>
          <p:cNvPr id="918" name="Shape 918"/>
          <p:cNvSpPr/>
          <p:nvPr/>
        </p:nvSpPr>
        <p:spPr>
          <a:xfrm>
            <a:off x="986130" y="2607565"/>
            <a:ext cx="3179178"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b="1"/>
              <a:t>Kitematic</a:t>
            </a:r>
            <a:r>
              <a:t> is a completely automated process that installs and configures the Docker environment on your machine. Build and run containers through a simple, yet powerful graphical user interface (GUI).</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0" name="Shape 920"/>
          <p:cNvSpPr/>
          <p:nvPr>
            <p:ph type="title"/>
          </p:nvPr>
        </p:nvSpPr>
        <p:spPr>
          <a:xfrm>
            <a:off x="914400" y="2127738"/>
            <a:ext cx="10464801" cy="2111101"/>
          </a:xfrm>
          <a:prstGeom prst="rect">
            <a:avLst/>
          </a:prstGeom>
        </p:spPr>
        <p:txBody>
          <a:bodyPr/>
          <a:lstStyle/>
          <a:p>
            <a:pPr algn="ctr">
              <a:defRPr sz="2800"/>
            </a:pPr>
            <a:r>
              <a:t>Workflow with Docker</a:t>
            </a:r>
            <a:br/>
            <a:r>
              <a:rPr sz="3200"/>
              <a:t>Day 3</a:t>
            </a:r>
            <a:endParaRPr sz="3200"/>
          </a:p>
          <a:p>
            <a:pPr algn="ctr">
              <a:defRPr sz="2800"/>
            </a:pPr>
            <a:r>
              <a:rPr sz="3200"/>
              <a:t>The Project</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2" name="Shape 922"/>
          <p:cNvSpPr/>
          <p:nvPr>
            <p:ph type="title"/>
          </p:nvPr>
        </p:nvSpPr>
        <p:spPr>
          <a:xfrm>
            <a:off x="1225340" y="841770"/>
            <a:ext cx="6325201" cy="1358700"/>
          </a:xfrm>
          <a:prstGeom prst="rect">
            <a:avLst/>
          </a:prstGeom>
        </p:spPr>
        <p:txBody>
          <a:bodyPr/>
          <a:lstStyle/>
          <a:p>
            <a:pPr/>
            <a:r>
              <a:t>The Project</a:t>
            </a:r>
          </a:p>
        </p:txBody>
      </p:sp>
      <p:sp>
        <p:nvSpPr>
          <p:cNvPr id="923" name="Shape 923"/>
          <p:cNvSpPr/>
          <p:nvPr/>
        </p:nvSpPr>
        <p:spPr>
          <a:xfrm>
            <a:off x="1911915" y="2583179"/>
            <a:ext cx="8368170"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pPr>
            <a:r>
              <a:t>Run pre-deployment tests (unit tests, functional tests, and so on) inside a Docker container</a:t>
            </a:r>
          </a:p>
          <a:p>
            <a:pPr marL="180473" indent="-180473">
              <a:buSzPct val="100000"/>
              <a:buChar char="•"/>
            </a:pPr>
            <a:r>
              <a:t>Build artefacts (JAR, WAR, DLL, and so on)</a:t>
            </a:r>
          </a:p>
          <a:p>
            <a:pPr marL="180473" indent="-180473">
              <a:buSzPct val="100000"/>
              <a:buChar char="•"/>
            </a:pPr>
            <a:r>
              <a:t>Build the service container</a:t>
            </a:r>
          </a:p>
          <a:p>
            <a:pPr marL="180473" indent="-180473">
              <a:buSzPct val="100000"/>
              <a:buChar char="•"/>
            </a:pPr>
            <a:r>
              <a:t>Request manual permission to deploy the service container to production</a:t>
            </a:r>
          </a:p>
          <a:p>
            <a:pPr marL="180473" indent="-180473">
              <a:buSzPct val="100000"/>
              <a:buChar char="•"/>
            </a:pPr>
            <a:r>
              <a:t>Pull the service container and all dependant containers to production</a:t>
            </a:r>
          </a:p>
          <a:p>
            <a:pPr marL="180473" indent="-180473">
              <a:buSzPct val="100000"/>
              <a:buChar char="•"/>
            </a:pPr>
            <a:r>
              <a:t>Run the service container and all dependant containers in production</a:t>
            </a:r>
          </a:p>
          <a:p>
            <a:pPr marL="180473" indent="-180473">
              <a:buSzPct val="100000"/>
              <a:buChar char="•"/>
            </a:pPr>
            <a:r>
              <a:t>Run post-deployment tests (integration tests) inside a Docker container</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5" name="Shape 925"/>
          <p:cNvSpPr/>
          <p:nvPr>
            <p:ph type="title"/>
          </p:nvPr>
        </p:nvSpPr>
        <p:spPr>
          <a:xfrm>
            <a:off x="1225340" y="841770"/>
            <a:ext cx="6325201" cy="1358700"/>
          </a:xfrm>
          <a:prstGeom prst="rect">
            <a:avLst/>
          </a:prstGeom>
        </p:spPr>
        <p:txBody>
          <a:bodyPr/>
          <a:lstStyle/>
          <a:p>
            <a:pPr/>
            <a:r>
              <a:t>Key Workflow DSL – node</a:t>
            </a:r>
          </a:p>
        </p:txBody>
      </p:sp>
      <p:sp>
        <p:nvSpPr>
          <p:cNvPr id="926" name="Shape 926"/>
          <p:cNvSpPr/>
          <p:nvPr/>
        </p:nvSpPr>
        <p:spPr>
          <a:xfrm>
            <a:off x="1911915" y="2583179"/>
            <a:ext cx="8368170"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A node is a step that schedules a task to run by adding it to the Jenkins build queue.</a:t>
            </a:r>
          </a:p>
          <a:p>
            <a:pPr/>
          </a:p>
          <a:p>
            <a:pPr/>
            <a:r>
              <a:t>As soon as an executor slot is available on a node (the Jenkins master, or a slave), the task is run on that node.</a:t>
            </a:r>
          </a:p>
          <a:p>
            <a:pPr/>
          </a:p>
          <a:p>
            <a:pPr/>
            <a:r>
              <a:t>A node also allocates a workspace (file directory) on that node for the duration of the task (more on this later).</a:t>
            </a:r>
          </a:p>
        </p:txBody>
      </p:sp>
      <p:sp>
        <p:nvSpPr>
          <p:cNvPr id="927" name="Shape 927"/>
          <p:cNvSpPr/>
          <p:nvPr/>
        </p:nvSpPr>
        <p:spPr>
          <a:xfrm>
            <a:off x="2041003" y="5306479"/>
            <a:ext cx="3203635" cy="8840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4585B"/>
                </a:solidFill>
                <a:latin typeface="Arial"/>
                <a:ea typeface="Arial"/>
                <a:cs typeface="Arial"/>
                <a:sym typeface="Arial"/>
              </a:defRPr>
            </a:pPr>
            <a:r>
              <a:t>node('node_name_or_label') {</a:t>
            </a:r>
          </a:p>
          <a:p>
            <a:pPr>
              <a:defRPr>
                <a:solidFill>
                  <a:srgbClr val="54585B"/>
                </a:solidFill>
                <a:latin typeface="Arial"/>
                <a:ea typeface="Arial"/>
                <a:cs typeface="Arial"/>
                <a:sym typeface="Arial"/>
              </a:defRPr>
            </a:pPr>
            <a:r>
              <a:t>    // some code</a:t>
            </a:r>
          </a:p>
          <a:p>
            <a:pPr>
              <a:defRPr>
                <a:solidFill>
                  <a:srgbClr val="54585B"/>
                </a:solidFill>
                <a:latin typeface="Arial"/>
                <a:ea typeface="Arial"/>
                <a:cs typeface="Arial"/>
                <a:sym typeface="Arial"/>
              </a:defRPr>
            </a:pPr>
            <a:r>
              <a:t>}</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9" name="Shape 929"/>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endParaRPr b="0">
              <a:solidFill>
                <a:srgbClr val="54585B"/>
              </a:solidFill>
            </a:endParaRPr>
          </a:p>
          <a:p>
            <a:pPr/>
          </a:p>
          <a:p>
            <a:pPr/>
            <a:r>
              <a:t>Specify the node </a:t>
            </a:r>
            <a:r>
              <a:rPr i="1"/>
              <a:t>cd</a:t>
            </a:r>
            <a:r>
              <a:t>, run the workflow and confirm that it is running inside the </a:t>
            </a:r>
            <a:r>
              <a:rPr i="1"/>
              <a:t>cd</a:t>
            </a:r>
            <a:r>
              <a:t> node by looking at logs.</a:t>
            </a:r>
          </a:p>
        </p:txBody>
      </p:sp>
      <p:sp>
        <p:nvSpPr>
          <p:cNvPr id="930" name="Shape 93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b="1" sz="1200">
                <a:solidFill>
                  <a:srgbClr val="008F00"/>
                </a:solidFill>
                <a:latin typeface="Menlo"/>
                <a:ea typeface="Menlo"/>
                <a:cs typeface="Menlo"/>
                <a:sym typeface="Menlo"/>
              </a:defRPr>
            </a:pPr>
            <a:r>
              <a:rPr b="0">
                <a:solidFill>
                  <a:srgbClr val="000000"/>
                </a:solidFill>
              </a:rPr>
              <a:t>node(</a:t>
            </a:r>
            <a:r>
              <a:t>"cd"</a:t>
            </a:r>
            <a:r>
              <a:rPr b="0">
                <a:solidFill>
                  <a:srgbClr val="000000"/>
                </a:solidFill>
              </a:rPr>
              <a:t>) {</a:t>
            </a:r>
            <a:br>
              <a:rPr b="0">
                <a:solidFill>
                  <a:srgbClr val="000000"/>
                </a:solidFill>
              </a:rPr>
            </a:br>
            <a:r>
              <a:rPr b="0">
                <a:solidFill>
                  <a:srgbClr val="000000"/>
                </a:solidFill>
              </a:rPr>
              <a:t>}</a:t>
            </a:r>
            <a:endParaRPr b="0">
              <a:solidFill>
                <a:srgbClr val="000000"/>
              </a:solidFill>
            </a:endParaRPr>
          </a:p>
        </p:txBody>
      </p:sp>
      <p:sp>
        <p:nvSpPr>
          <p:cNvPr id="931" name="Shape 931"/>
          <p:cNvSpPr/>
          <p:nvPr/>
        </p:nvSpPr>
        <p:spPr>
          <a:xfrm>
            <a:off x="615740" y="600469"/>
            <a:ext cx="6325201" cy="1358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defRPr sz="3600">
                <a:solidFill>
                  <a:srgbClr val="CB3725"/>
                </a:solidFill>
                <a:latin typeface="PT Sans"/>
                <a:ea typeface="PT Sans"/>
                <a:cs typeface="PT Sans"/>
                <a:sym typeface="PT Sans"/>
              </a:defRPr>
            </a:lvl1pPr>
          </a:lstStyle>
          <a:p>
            <a:pPr/>
            <a:r>
              <a:t>Key Workflow DSL – node</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3" name="Shape 933"/>
          <p:cNvSpPr/>
          <p:nvPr>
            <p:ph type="title"/>
          </p:nvPr>
        </p:nvSpPr>
        <p:spPr>
          <a:xfrm>
            <a:off x="1199940" y="1346200"/>
            <a:ext cx="6325201" cy="1358701"/>
          </a:xfrm>
          <a:prstGeom prst="rect">
            <a:avLst/>
          </a:prstGeom>
        </p:spPr>
        <p:txBody>
          <a:bodyPr/>
          <a:lstStyle/>
          <a:p>
            <a:pPr/>
            <a:r>
              <a:t>Key Workflow DSL – git</a:t>
            </a:r>
          </a:p>
        </p:txBody>
      </p:sp>
      <p:sp>
        <p:nvSpPr>
          <p:cNvPr id="934" name="Shape 934"/>
          <p:cNvSpPr/>
          <p:nvPr/>
        </p:nvSpPr>
        <p:spPr>
          <a:xfrm>
            <a:off x="2171663" y="3268979"/>
            <a:ext cx="8572756"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The git step lets you define a repository to clone. For authentication, a reference to a configured credential can be passed.</a:t>
            </a:r>
          </a:p>
        </p:txBody>
      </p:sp>
      <p:sp>
        <p:nvSpPr>
          <p:cNvPr id="935" name="Shape 935"/>
          <p:cNvSpPr/>
          <p:nvPr/>
        </p:nvSpPr>
        <p:spPr>
          <a:xfrm>
            <a:off x="882682" y="4646929"/>
            <a:ext cx="10156290"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4585B"/>
                </a:solidFill>
                <a:latin typeface="Arial"/>
                <a:ea typeface="Arial"/>
                <a:cs typeface="Arial"/>
                <a:sym typeface="Arial"/>
              </a:defRPr>
            </a:lvl1pPr>
          </a:lstStyle>
          <a:p>
            <a:pPr/>
            <a:r>
              <a:t>git url: 'git@git.local.domain:ps/project.git', credentialsId: '67c3072d-b9a7-44fa-a5aa-560ba9c1662f'</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7" name="Shape 937"/>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endParaRPr b="0">
              <a:solidFill>
                <a:srgbClr val="54585B"/>
              </a:solidFill>
            </a:endParaRPr>
          </a:p>
          <a:p>
            <a:pPr/>
          </a:p>
          <a:p>
            <a:pPr/>
            <a:r>
              <a:t>Clone the code from the repository </a:t>
            </a:r>
            <a:r>
              <a:rPr u="sng">
                <a:solidFill>
                  <a:srgbClr val="0563C1"/>
                </a:solidFill>
                <a:uFill>
                  <a:solidFill>
                    <a:srgbClr val="0563C1"/>
                  </a:solidFill>
                </a:uFill>
                <a:hlinkClick r:id="rId2" invalidUrl="" action="" tgtFrame="" tooltip="" history="1" highlightClick="0" endSnd="0"/>
              </a:rPr>
              <a:t>https://github.com/vfarcic/books-ms.git</a:t>
            </a:r>
          </a:p>
        </p:txBody>
      </p:sp>
      <p:sp>
        <p:nvSpPr>
          <p:cNvPr id="938" name="Shape 938"/>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b="1" sz="1200">
                <a:solidFill>
                  <a:srgbClr val="008F00"/>
                </a:solidFill>
                <a:latin typeface="Menlo"/>
                <a:ea typeface="Menlo"/>
                <a:cs typeface="Menlo"/>
                <a:sym typeface="Menlo"/>
              </a:defRPr>
            </a:pPr>
            <a:r>
              <a:t>    </a:t>
            </a:r>
            <a:r>
              <a:rPr b="0">
                <a:solidFill>
                  <a:srgbClr val="000000"/>
                </a:solidFill>
              </a:rPr>
              <a:t>git </a:t>
            </a:r>
            <a:r>
              <a:t>'https://github.com/vfarcic/books-ms.git'</a:t>
            </a:r>
          </a:p>
        </p:txBody>
      </p:sp>
      <p:sp>
        <p:nvSpPr>
          <p:cNvPr id="939" name="Shape 939"/>
          <p:cNvSpPr/>
          <p:nvPr>
            <p:ph type="title"/>
          </p:nvPr>
        </p:nvSpPr>
        <p:spPr>
          <a:xfrm>
            <a:off x="679240" y="444500"/>
            <a:ext cx="6325201" cy="1358701"/>
          </a:xfrm>
          <a:prstGeom prst="rect">
            <a:avLst/>
          </a:prstGeom>
        </p:spPr>
        <p:txBody>
          <a:bodyPr anchor="b"/>
          <a:lstStyle/>
          <a:p>
            <a:pPr/>
            <a:r>
              <a:t>Key Workflow DSL – git</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3" name="Shape 743"/>
          <p:cNvSpPr/>
          <p:nvPr>
            <p:ph type="title"/>
          </p:nvPr>
        </p:nvSpPr>
        <p:spPr>
          <a:xfrm>
            <a:off x="2419140" y="2667000"/>
            <a:ext cx="6325201" cy="1358701"/>
          </a:xfrm>
          <a:prstGeom prst="rect">
            <a:avLst/>
          </a:prstGeom>
        </p:spPr>
        <p:txBody>
          <a:bodyPr/>
          <a:lstStyle/>
          <a:p>
            <a:pPr/>
            <a:r>
              <a:t>The Need For Workflow?</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1" name="Shape 941"/>
          <p:cNvSpPr/>
          <p:nvPr>
            <p:ph type="title"/>
          </p:nvPr>
        </p:nvSpPr>
        <p:spPr>
          <a:xfrm>
            <a:off x="488443" y="1435100"/>
            <a:ext cx="8577814" cy="1358701"/>
          </a:xfrm>
          <a:prstGeom prst="rect">
            <a:avLst/>
          </a:prstGeom>
        </p:spPr>
        <p:txBody>
          <a:bodyPr/>
          <a:lstStyle/>
          <a:p>
            <a:pPr/>
            <a:r>
              <a:t>Key Workflow DSL – variables, pwd and sh</a:t>
            </a:r>
          </a:p>
        </p:txBody>
      </p:sp>
      <p:sp>
        <p:nvSpPr>
          <p:cNvPr id="942" name="Shape 942"/>
          <p:cNvSpPr/>
          <p:nvPr/>
        </p:nvSpPr>
        <p:spPr>
          <a:xfrm>
            <a:off x="4620382" y="3757929"/>
            <a:ext cx="672516"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4" name="Shape 944"/>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Assign current job workspace directory to the </a:t>
            </a:r>
            <a:r>
              <a:rPr i="1"/>
              <a:t>dir</a:t>
            </a:r>
            <a:r>
              <a:t> variable, create directory </a:t>
            </a:r>
            <a:r>
              <a:rPr i="1"/>
              <a:t>db</a:t>
            </a:r>
            <a:r>
              <a:t> inside the workspace and assign full permissions to all users.</a:t>
            </a:r>
          </a:p>
        </p:txBody>
      </p:sp>
      <p:sp>
        <p:nvSpPr>
          <p:cNvPr id="945" name="Shape 945"/>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sz="1200">
                <a:latin typeface="Menlo"/>
                <a:ea typeface="Menlo"/>
                <a:cs typeface="Menlo"/>
                <a:sym typeface="Menlo"/>
              </a:defRPr>
            </a:pPr>
            <a:r>
              <a:t>    </a:t>
            </a:r>
            <a:r>
              <a:rPr b="1">
                <a:solidFill>
                  <a:srgbClr val="000A55"/>
                </a:solidFill>
              </a:rPr>
              <a:t>def </a:t>
            </a:r>
            <a:r>
              <a:t>dir = pwd()</a:t>
            </a:r>
            <a:br/>
            <a:r>
              <a:t>    sh </a:t>
            </a:r>
            <a:r>
              <a:rPr b="1">
                <a:solidFill>
                  <a:srgbClr val="008F00"/>
                </a:solidFill>
              </a:rPr>
              <a:t>"mkdir -p </a:t>
            </a:r>
            <a:r>
              <a:t>${dir}</a:t>
            </a:r>
            <a:r>
              <a:rPr b="1">
                <a:solidFill>
                  <a:srgbClr val="008F00"/>
                </a:solidFill>
              </a:rPr>
              <a:t>/db"</a:t>
            </a:r>
            <a:br>
              <a:rPr b="1">
                <a:solidFill>
                  <a:srgbClr val="008F00"/>
                </a:solidFill>
              </a:rPr>
            </a:br>
            <a:r>
              <a:rPr b="1">
                <a:solidFill>
                  <a:srgbClr val="008F00"/>
                </a:solidFill>
              </a:rPr>
              <a:t>    </a:t>
            </a:r>
            <a:r>
              <a:t>sh </a:t>
            </a:r>
            <a:r>
              <a:rPr b="1">
                <a:solidFill>
                  <a:srgbClr val="008F00"/>
                </a:solidFill>
              </a:rPr>
              <a:t>"chmod 0777 </a:t>
            </a:r>
            <a:r>
              <a:t>${dir}</a:t>
            </a:r>
            <a:r>
              <a:rPr b="1">
                <a:solidFill>
                  <a:srgbClr val="008F00"/>
                </a:solidFill>
              </a:rPr>
              <a:t>/db"</a:t>
            </a:r>
          </a:p>
        </p:txBody>
      </p:sp>
      <p:sp>
        <p:nvSpPr>
          <p:cNvPr id="946" name="Shape 946"/>
          <p:cNvSpPr/>
          <p:nvPr/>
        </p:nvSpPr>
        <p:spPr>
          <a:xfrm>
            <a:off x="551943" y="203200"/>
            <a:ext cx="8577814" cy="1358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defRPr sz="3600">
                <a:solidFill>
                  <a:srgbClr val="CB3725"/>
                </a:solidFill>
                <a:latin typeface="PT Sans"/>
                <a:ea typeface="PT Sans"/>
                <a:cs typeface="PT Sans"/>
                <a:sym typeface="PT Sans"/>
              </a:defRPr>
            </a:lvl1pPr>
          </a:lstStyle>
          <a:p>
            <a:pPr/>
            <a:r>
              <a:t>Key Workflow DSL – variables, pwd and sh</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8" name="Shape 948"/>
          <p:cNvSpPr/>
          <p:nvPr>
            <p:ph type="title"/>
          </p:nvPr>
        </p:nvSpPr>
        <p:spPr>
          <a:xfrm>
            <a:off x="1568240" y="1651000"/>
            <a:ext cx="6325201" cy="1358701"/>
          </a:xfrm>
          <a:prstGeom prst="rect">
            <a:avLst/>
          </a:prstGeom>
        </p:spPr>
        <p:txBody>
          <a:bodyPr/>
          <a:lstStyle/>
          <a:p>
            <a:pPr/>
            <a:r>
              <a:t>Key Workflow DSL – stage</a:t>
            </a:r>
          </a:p>
        </p:txBody>
      </p:sp>
      <p:sp>
        <p:nvSpPr>
          <p:cNvPr id="949" name="Shape 949"/>
          <p:cNvSpPr/>
          <p:nvPr/>
        </p:nvSpPr>
        <p:spPr>
          <a:xfrm>
            <a:off x="4620382" y="3757929"/>
            <a:ext cx="672516"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1" name="Shape 95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Create the </a:t>
            </a:r>
            <a:r>
              <a:rPr i="1"/>
              <a:t>pre-deployment tests</a:t>
            </a:r>
            <a:r>
              <a:t> stage.</a:t>
            </a:r>
          </a:p>
        </p:txBody>
      </p:sp>
      <p:sp>
        <p:nvSpPr>
          <p:cNvPr id="952" name="Shape 952"/>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b="1" sz="1200">
                <a:solidFill>
                  <a:srgbClr val="008F00"/>
                </a:solidFill>
                <a:latin typeface="Menlo"/>
                <a:ea typeface="Menlo"/>
                <a:cs typeface="Menlo"/>
                <a:sym typeface="Menlo"/>
              </a:defRPr>
            </a:pPr>
            <a:r>
              <a:t>    </a:t>
            </a:r>
            <a:r>
              <a:rPr b="0">
                <a:solidFill>
                  <a:srgbClr val="000000"/>
                </a:solidFill>
              </a:rPr>
              <a:t>stage </a:t>
            </a:r>
            <a:r>
              <a:t>"pre-deployment tests"</a:t>
            </a:r>
          </a:p>
        </p:txBody>
      </p:sp>
      <p:sp>
        <p:nvSpPr>
          <p:cNvPr id="953" name="Shape 953"/>
          <p:cNvSpPr/>
          <p:nvPr/>
        </p:nvSpPr>
        <p:spPr>
          <a:xfrm>
            <a:off x="704640" y="393700"/>
            <a:ext cx="6325201" cy="1358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defRPr sz="3600">
                <a:solidFill>
                  <a:srgbClr val="CB3725"/>
                </a:solidFill>
                <a:latin typeface="PT Sans"/>
                <a:ea typeface="PT Sans"/>
                <a:cs typeface="PT Sans"/>
                <a:sym typeface="PT Sans"/>
              </a:defRPr>
            </a:lvl1pPr>
          </a:lstStyle>
          <a:p>
            <a:pPr/>
            <a:r>
              <a:t>Key Workflow DSL – stage</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5" name="Shape 955"/>
          <p:cNvSpPr/>
          <p:nvPr>
            <p:ph type="title"/>
          </p:nvPr>
        </p:nvSpPr>
        <p:spPr>
          <a:xfrm>
            <a:off x="1504740" y="1625600"/>
            <a:ext cx="6325201" cy="1358701"/>
          </a:xfrm>
          <a:prstGeom prst="rect">
            <a:avLst/>
          </a:prstGeom>
        </p:spPr>
        <p:txBody>
          <a:bodyPr/>
          <a:lstStyle/>
          <a:p>
            <a:pPr/>
            <a:r>
              <a:t>Key Workflow DSL – docker</a:t>
            </a:r>
          </a:p>
        </p:txBody>
      </p:sp>
      <p:sp>
        <p:nvSpPr>
          <p:cNvPr id="956" name="Shape 956"/>
          <p:cNvSpPr/>
          <p:nvPr/>
        </p:nvSpPr>
        <p:spPr>
          <a:xfrm>
            <a:off x="4620382" y="3757929"/>
            <a:ext cx="672516"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8" name="Shape 958"/>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Pull the Docker image </a:t>
            </a:r>
            <a:r>
              <a:rPr i="1"/>
              <a:t>10.100.198.200:5000/books-ms-tests</a:t>
            </a:r>
            <a:r>
              <a:t> and run the </a:t>
            </a:r>
            <a:r>
              <a:rPr i="1"/>
              <a:t>run_tests.sh</a:t>
            </a:r>
            <a:r>
              <a:t> script inside the container.  Host volume </a:t>
            </a:r>
            <a:r>
              <a:rPr i="1"/>
              <a:t>db</a:t>
            </a:r>
            <a:r>
              <a:t> should be shared with </a:t>
            </a:r>
            <a:r>
              <a:rPr i="1"/>
              <a:t>/data/db</a:t>
            </a:r>
            <a:r>
              <a:t> inside the container.</a:t>
            </a:r>
          </a:p>
        </p:txBody>
      </p:sp>
      <p:sp>
        <p:nvSpPr>
          <p:cNvPr id="959" name="Shape 959"/>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b="1" sz="1200">
                <a:solidFill>
                  <a:srgbClr val="008F00"/>
                </a:solidFill>
                <a:latin typeface="Menlo"/>
                <a:ea typeface="Menlo"/>
                <a:cs typeface="Menlo"/>
                <a:sym typeface="Menlo"/>
              </a:defRPr>
            </a:pPr>
            <a:r>
              <a:t>    </a:t>
            </a:r>
            <a:r>
              <a:rPr>
                <a:solidFill>
                  <a:srgbClr val="000A55"/>
                </a:solidFill>
              </a:rPr>
              <a:t>def </a:t>
            </a:r>
            <a:r>
              <a:rPr b="0">
                <a:solidFill>
                  <a:srgbClr val="000000"/>
                </a:solidFill>
              </a:rPr>
              <a:t>tests = docker.image(</a:t>
            </a:r>
            <a:r>
              <a:t>“10.100.198.200:5000/books-ms-tests"</a:t>
            </a:r>
            <a:r>
              <a:rPr b="0">
                <a:solidFill>
                  <a:srgbClr val="000000"/>
                </a:solidFill>
              </a:rPr>
              <a:t>)</a:t>
            </a:r>
            <a:br>
              <a:rPr b="0">
                <a:solidFill>
                  <a:srgbClr val="000000"/>
                </a:solidFill>
              </a:rPr>
            </a:br>
            <a:r>
              <a:rPr b="0">
                <a:solidFill>
                  <a:srgbClr val="000000"/>
                </a:solidFill>
              </a:rPr>
              <a:t>    tests.pull()</a:t>
            </a:r>
            <a:br>
              <a:rPr b="0">
                <a:solidFill>
                  <a:srgbClr val="000000"/>
                </a:solidFill>
              </a:rPr>
            </a:br>
            <a:r>
              <a:rPr b="0">
                <a:solidFill>
                  <a:srgbClr val="000000"/>
                </a:solidFill>
              </a:rPr>
              <a:t>    tests.inside(</a:t>
            </a:r>
            <a:r>
              <a:t>"-v </a:t>
            </a:r>
            <a:r>
              <a:rPr b="0">
                <a:solidFill>
                  <a:srgbClr val="000000"/>
                </a:solidFill>
              </a:rPr>
              <a:t>${dir}</a:t>
            </a:r>
            <a:r>
              <a:t>/db:/data/db"</a:t>
            </a:r>
            <a:r>
              <a:rPr b="0">
                <a:solidFill>
                  <a:srgbClr val="000000"/>
                </a:solidFill>
              </a:rPr>
              <a:t>) {</a:t>
            </a:r>
            <a:br>
              <a:rPr b="0">
                <a:solidFill>
                  <a:srgbClr val="000000"/>
                </a:solidFill>
              </a:rPr>
            </a:br>
            <a:r>
              <a:rPr b="0">
                <a:solidFill>
                  <a:srgbClr val="000000"/>
                </a:solidFill>
              </a:rPr>
              <a:t>        sh </a:t>
            </a:r>
            <a:r>
              <a:t>"./run_tests.sh"</a:t>
            </a:r>
            <a:br/>
            <a:r>
              <a:t>    </a:t>
            </a:r>
            <a:r>
              <a:rPr b="0">
                <a:solidFill>
                  <a:srgbClr val="000000"/>
                </a:solidFill>
              </a:rPr>
              <a:t>}</a:t>
            </a:r>
          </a:p>
        </p:txBody>
      </p:sp>
      <p:sp>
        <p:nvSpPr>
          <p:cNvPr id="960" name="Shape 960"/>
          <p:cNvSpPr/>
          <p:nvPr/>
        </p:nvSpPr>
        <p:spPr>
          <a:xfrm>
            <a:off x="844340" y="215900"/>
            <a:ext cx="6325201" cy="1358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defRPr sz="3600">
                <a:solidFill>
                  <a:srgbClr val="CB3725"/>
                </a:solidFill>
                <a:latin typeface="PT Sans"/>
                <a:ea typeface="PT Sans"/>
                <a:cs typeface="PT Sans"/>
                <a:sym typeface="PT Sans"/>
              </a:defRPr>
            </a:lvl1pPr>
          </a:lstStyle>
          <a:p>
            <a:pPr/>
            <a:r>
              <a:t>Key Workflow DSL – docker</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2" name="Shape 962"/>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Build the Docker image </a:t>
            </a:r>
            <a:r>
              <a:rPr i="1"/>
              <a:t>10.100.198.200:5000/books-ms</a:t>
            </a:r>
            <a:r>
              <a:t> and push the container to the private registry. Use the stage </a:t>
            </a:r>
            <a:r>
              <a:rPr i="1"/>
              <a:t>build</a:t>
            </a:r>
            <a:r>
              <a:t> for these steps</a:t>
            </a:r>
          </a:p>
        </p:txBody>
      </p:sp>
      <p:sp>
        <p:nvSpPr>
          <p:cNvPr id="963" name="Shape 963"/>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b="1" sz="1200">
                <a:solidFill>
                  <a:srgbClr val="008F00"/>
                </a:solidFill>
                <a:latin typeface="Menlo"/>
                <a:ea typeface="Menlo"/>
                <a:cs typeface="Menlo"/>
                <a:sym typeface="Menlo"/>
              </a:defRPr>
            </a:pPr>
            <a:r>
              <a:t>    </a:t>
            </a:r>
            <a:r>
              <a:rPr b="0">
                <a:solidFill>
                  <a:srgbClr val="000000"/>
                </a:solidFill>
              </a:rPr>
              <a:t>stage </a:t>
            </a:r>
            <a:r>
              <a:t>"build"</a:t>
            </a:r>
            <a:br/>
            <a:r>
              <a:t>    </a:t>
            </a:r>
            <a:r>
              <a:rPr>
                <a:solidFill>
                  <a:srgbClr val="000A55"/>
                </a:solidFill>
              </a:rPr>
              <a:t>def </a:t>
            </a:r>
            <a:r>
              <a:rPr b="0">
                <a:solidFill>
                  <a:srgbClr val="000000"/>
                </a:solidFill>
              </a:rPr>
              <a:t>service = docker.build </a:t>
            </a:r>
            <a:r>
              <a:t>"10.100.198.200:5000/books-ms"</a:t>
            </a:r>
            <a:br/>
            <a:r>
              <a:t>    </a:t>
            </a:r>
            <a:r>
              <a:rPr b="0">
                <a:solidFill>
                  <a:srgbClr val="000000"/>
                </a:solidFill>
              </a:rPr>
              <a:t>service.push()</a:t>
            </a:r>
          </a:p>
        </p:txBody>
      </p:sp>
      <p:sp>
        <p:nvSpPr>
          <p:cNvPr id="964" name="Shape 964"/>
          <p:cNvSpPr/>
          <p:nvPr/>
        </p:nvSpPr>
        <p:spPr>
          <a:xfrm>
            <a:off x="869740" y="355600"/>
            <a:ext cx="6325201" cy="1358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defRPr sz="3600">
                <a:solidFill>
                  <a:srgbClr val="CB3725"/>
                </a:solidFill>
                <a:latin typeface="PT Sans"/>
                <a:ea typeface="PT Sans"/>
                <a:cs typeface="PT Sans"/>
                <a:sym typeface="PT Sans"/>
              </a:defRPr>
            </a:lvl1pPr>
          </a:lstStyle>
          <a:p>
            <a:pPr/>
            <a:r>
              <a:t>Key Workflow DSL – docker</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6" name="Shape 966"/>
          <p:cNvSpPr/>
          <p:nvPr>
            <p:ph type="title"/>
          </p:nvPr>
        </p:nvSpPr>
        <p:spPr>
          <a:xfrm>
            <a:off x="639454" y="1828800"/>
            <a:ext cx="8028687" cy="1358701"/>
          </a:xfrm>
          <a:prstGeom prst="rect">
            <a:avLst/>
          </a:prstGeom>
        </p:spPr>
        <p:txBody>
          <a:bodyPr/>
          <a:lstStyle/>
          <a:p>
            <a:pPr/>
            <a:r>
              <a:t>Key Workflow DSL – stash and unstash</a:t>
            </a:r>
          </a:p>
        </p:txBody>
      </p:sp>
      <p:sp>
        <p:nvSpPr>
          <p:cNvPr id="967" name="Shape 967"/>
          <p:cNvSpPr/>
          <p:nvPr/>
        </p:nvSpPr>
        <p:spPr>
          <a:xfrm>
            <a:off x="4620382" y="3757929"/>
            <a:ext cx="672516"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9" name="Shape 969"/>
          <p:cNvSpPr/>
          <p:nvPr>
            <p:ph type="body" sz="half" idx="1"/>
          </p:nvPr>
        </p:nvSpPr>
        <p:spPr>
          <a:xfrm>
            <a:off x="799775" y="1693140"/>
            <a:ext cx="5364399" cy="4568100"/>
          </a:xfrm>
          <a:prstGeom prst="rect">
            <a:avLst/>
          </a:prstGeom>
        </p:spPr>
        <p:txBody>
          <a:bodyPr/>
          <a:lstStyle/>
          <a:p>
            <a:pPr marL="164591" indent="-164591" defTabSz="822959">
              <a:defRPr b="1" sz="2520">
                <a:solidFill>
                  <a:srgbClr val="006098"/>
                </a:solidFill>
              </a:defRPr>
            </a:pPr>
            <a:r>
              <a:t>Task</a:t>
            </a:r>
            <a:r>
              <a:rPr b="0">
                <a:solidFill>
                  <a:srgbClr val="54585B"/>
                </a:solidFill>
              </a:rPr>
              <a:t>:</a:t>
            </a:r>
            <a:endParaRPr b="0">
              <a:solidFill>
                <a:srgbClr val="54585B"/>
              </a:solidFill>
            </a:endParaRPr>
          </a:p>
          <a:p>
            <a:pPr marL="164591" indent="-164591" defTabSz="822959">
              <a:defRPr sz="2520"/>
            </a:pPr>
          </a:p>
          <a:p>
            <a:pPr marL="164591" indent="-164591" defTabSz="822959">
              <a:defRPr sz="2520"/>
            </a:pPr>
            <a:r>
              <a:t>Pull containers and run (through </a:t>
            </a:r>
            <a:r>
              <a:rPr i="1"/>
              <a:t>docker-compose-dev.yml</a:t>
            </a:r>
            <a:r>
              <a:t> and target </a:t>
            </a:r>
            <a:r>
              <a:rPr i="1"/>
              <a:t>app</a:t>
            </a:r>
            <a:r>
              <a:t>) the 10.100.198.200:5000/books-ms container in the </a:t>
            </a:r>
            <a:r>
              <a:rPr i="1"/>
              <a:t>production</a:t>
            </a:r>
            <a:r>
              <a:t> node. Use </a:t>
            </a:r>
            <a:r>
              <a:rPr i="1"/>
              <a:t>stash</a:t>
            </a:r>
            <a:r>
              <a:t> to archive </a:t>
            </a:r>
            <a:r>
              <a:rPr i="1"/>
              <a:t>docker-compose-dev.yml</a:t>
            </a:r>
            <a:r>
              <a:t> file while in the </a:t>
            </a:r>
            <a:r>
              <a:rPr i="1"/>
              <a:t>cd</a:t>
            </a:r>
            <a:r>
              <a:t> node and </a:t>
            </a:r>
            <a:r>
              <a:rPr i="1"/>
              <a:t>unstash</a:t>
            </a:r>
            <a:r>
              <a:t> to retrieve it when inside the </a:t>
            </a:r>
            <a:r>
              <a:rPr i="1"/>
              <a:t>production</a:t>
            </a:r>
            <a:r>
              <a:t> node.</a:t>
            </a:r>
          </a:p>
        </p:txBody>
      </p:sp>
      <p:sp>
        <p:nvSpPr>
          <p:cNvPr id="970" name="Shape 97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b="1" sz="1200">
                <a:solidFill>
                  <a:srgbClr val="008F00"/>
                </a:solidFill>
                <a:latin typeface="Menlo"/>
                <a:ea typeface="Menlo"/>
                <a:cs typeface="Menlo"/>
                <a:sym typeface="Menlo"/>
              </a:defRPr>
            </a:pPr>
            <a:r>
              <a:rPr b="0">
                <a:solidFill>
                  <a:srgbClr val="000000"/>
                </a:solidFill>
              </a:rPr>
              <a:t>node(</a:t>
            </a:r>
            <a:r>
              <a:t>"cd"</a:t>
            </a:r>
            <a:r>
              <a:rPr b="0">
                <a:solidFill>
                  <a:srgbClr val="000000"/>
                </a:solidFill>
              </a:rPr>
              <a:t>) {</a:t>
            </a:r>
            <a:br>
              <a:rPr b="0">
                <a:solidFill>
                  <a:srgbClr val="000000"/>
                </a:solidFill>
              </a:rPr>
            </a:br>
            <a:r>
              <a:rPr b="0">
                <a:solidFill>
                  <a:srgbClr val="000000"/>
                </a:solidFill>
              </a:rPr>
              <a:t>...</a:t>
            </a:r>
            <a:br>
              <a:rPr b="0">
                <a:solidFill>
                  <a:srgbClr val="000000"/>
                </a:solidFill>
              </a:rPr>
            </a:br>
            <a:r>
              <a:rPr b="0">
                <a:solidFill>
                  <a:srgbClr val="000000"/>
                </a:solidFill>
              </a:rPr>
              <a:t>    stash </a:t>
            </a:r>
            <a:r>
              <a:t>includes</a:t>
            </a:r>
            <a:r>
              <a:rPr b="0">
                <a:solidFill>
                  <a:srgbClr val="000000"/>
                </a:solidFill>
              </a:rPr>
              <a:t>: </a:t>
            </a:r>
            <a:r>
              <a:t>"docker-compose*.yml"</a:t>
            </a:r>
            <a:r>
              <a:rPr b="0">
                <a:solidFill>
                  <a:srgbClr val="000000"/>
                </a:solidFill>
              </a:rPr>
              <a:t>, </a:t>
            </a:r>
            <a:r>
              <a:t>name</a:t>
            </a:r>
            <a:r>
              <a:rPr b="0">
                <a:solidFill>
                  <a:srgbClr val="000000"/>
                </a:solidFill>
              </a:rPr>
              <a:t>: </a:t>
            </a:r>
            <a:r>
              <a:t>"docker-compose"</a:t>
            </a:r>
            <a:br/>
            <a:r>
              <a:rPr b="0">
                <a:solidFill>
                  <a:srgbClr val="000000"/>
                </a:solidFill>
              </a:rPr>
              <a:t>}</a:t>
            </a:r>
            <a:br>
              <a:rPr b="0">
                <a:solidFill>
                  <a:srgbClr val="000000"/>
                </a:solidFill>
              </a:rPr>
            </a:br>
            <a:r>
              <a:rPr b="0">
                <a:solidFill>
                  <a:srgbClr val="000000"/>
                </a:solidFill>
              </a:rPr>
              <a:t>node(</a:t>
            </a:r>
            <a:r>
              <a:t>"production"</a:t>
            </a:r>
            <a:r>
              <a:rPr b="0">
                <a:solidFill>
                  <a:srgbClr val="000000"/>
                </a:solidFill>
              </a:rPr>
              <a:t>) {</a:t>
            </a:r>
            <a:br>
              <a:rPr b="0">
                <a:solidFill>
                  <a:srgbClr val="000000"/>
                </a:solidFill>
              </a:rPr>
            </a:br>
            <a:r>
              <a:rPr b="0">
                <a:solidFill>
                  <a:srgbClr val="000000"/>
                </a:solidFill>
              </a:rPr>
              <a:t>    stage </a:t>
            </a:r>
            <a:r>
              <a:t>"deploy"</a:t>
            </a:r>
            <a:br/>
            <a:r>
              <a:rPr b="0">
                <a:solidFill>
                  <a:srgbClr val="000000"/>
                </a:solidFill>
              </a:rPr>
              <a:t>    unstash </a:t>
            </a:r>
            <a:r>
              <a:t>"docker-compose"</a:t>
            </a:r>
            <a:br/>
            <a:r>
              <a:rPr b="0">
                <a:solidFill>
                  <a:srgbClr val="000000"/>
                </a:solidFill>
              </a:rPr>
              <a:t>    docker.image(</a:t>
            </a:r>
            <a:r>
              <a:t>"10.100.198.200:5000/books-ms"</a:t>
            </a:r>
            <a:r>
              <a:rPr b="0">
                <a:solidFill>
                  <a:srgbClr val="000000"/>
                </a:solidFill>
              </a:rPr>
              <a:t>).pull()</a:t>
            </a:r>
            <a:endParaRPr b="0">
              <a:solidFill>
                <a:srgbClr val="000000"/>
              </a:solidFill>
            </a:endParaRPr>
          </a:p>
          <a:p>
            <a:pPr marL="0" indent="0" defTabSz="457200">
              <a:lnSpc>
                <a:spcPct val="100000"/>
              </a:lnSpc>
              <a:spcBef>
                <a:spcPts val="0"/>
              </a:spcBef>
              <a:buSzTx/>
              <a:buFontTx/>
              <a:buNone/>
              <a:defRPr sz="1200">
                <a:latin typeface="Menlo"/>
                <a:ea typeface="Menlo"/>
                <a:cs typeface="Menlo"/>
                <a:sym typeface="Menlo"/>
              </a:defRPr>
            </a:pPr>
            <a:r>
              <a:t>    </a:t>
            </a:r>
            <a:r>
              <a:t>docker.image(</a:t>
            </a:r>
            <a:r>
              <a:rPr b="1">
                <a:solidFill>
                  <a:srgbClr val="008F00"/>
                </a:solidFill>
              </a:rPr>
              <a:t>"mongo"</a:t>
            </a:r>
            <a:r>
              <a:t>).pull()</a:t>
            </a:r>
            <a:br/>
            <a:r>
              <a:t>    sh </a:t>
            </a:r>
            <a:r>
              <a:t>"docker-compose -f docker-compose-dev.yml -p books-ms up -d app"</a:t>
            </a:r>
            <a:br/>
            <a:r>
              <a:t>}</a:t>
            </a:r>
          </a:p>
        </p:txBody>
      </p:sp>
      <p:sp>
        <p:nvSpPr>
          <p:cNvPr id="971" name="Shape 971"/>
          <p:cNvSpPr/>
          <p:nvPr>
            <p:ph type="title"/>
          </p:nvPr>
        </p:nvSpPr>
        <p:spPr>
          <a:xfrm>
            <a:off x="652154" y="165100"/>
            <a:ext cx="8028687" cy="1358701"/>
          </a:xfrm>
          <a:prstGeom prst="rect">
            <a:avLst/>
          </a:prstGeom>
        </p:spPr>
        <p:txBody>
          <a:bodyPr anchor="b"/>
          <a:lstStyle/>
          <a:p>
            <a:pPr/>
            <a:r>
              <a:t>Key Workflow DSL – stash and unstash</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3" name="Shape 973"/>
          <p:cNvSpPr/>
          <p:nvPr>
            <p:ph type="title"/>
          </p:nvPr>
        </p:nvSpPr>
        <p:spPr>
          <a:xfrm>
            <a:off x="1184512" y="2184400"/>
            <a:ext cx="8080529" cy="1358701"/>
          </a:xfrm>
          <a:prstGeom prst="rect">
            <a:avLst/>
          </a:prstGeom>
        </p:spPr>
        <p:txBody>
          <a:bodyPr/>
          <a:lstStyle/>
          <a:p>
            <a:pPr/>
            <a:r>
              <a:t>Key Workflow DSL – env and withEnv</a:t>
            </a:r>
          </a:p>
        </p:txBody>
      </p:sp>
      <p:sp>
        <p:nvSpPr>
          <p:cNvPr id="974" name="Shape 974"/>
          <p:cNvSpPr/>
          <p:nvPr/>
        </p:nvSpPr>
        <p:spPr>
          <a:xfrm>
            <a:off x="4620382" y="3757929"/>
            <a:ext cx="672516"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45" name="screencapture-10-100-198-200-8080-job-docker-pipeline-job-books-ms-build-configure-1450822201311.png"/>
          <p:cNvPicPr>
            <a:picLocks noChangeAspect="1"/>
          </p:cNvPicPr>
          <p:nvPr/>
        </p:nvPicPr>
        <p:blipFill>
          <a:blip r:embed="rId2">
            <a:extLst/>
          </a:blip>
          <a:stretch>
            <a:fillRect/>
          </a:stretch>
        </p:blipFill>
        <p:spPr>
          <a:xfrm>
            <a:off x="9268050" y="1548385"/>
            <a:ext cx="2908289" cy="6858001"/>
          </a:xfrm>
          <a:prstGeom prst="rect">
            <a:avLst/>
          </a:prstGeom>
          <a:ln w="12700">
            <a:miter lim="400000"/>
          </a:ln>
        </p:spPr>
      </p:pic>
      <p:pic>
        <p:nvPicPr>
          <p:cNvPr id="746" name="screencapture-10-100-198-200-8080-job-docker-pipeline-job-books-ms-deploy-configure-1450822240186.png"/>
          <p:cNvPicPr>
            <a:picLocks noChangeAspect="1"/>
          </p:cNvPicPr>
          <p:nvPr/>
        </p:nvPicPr>
        <p:blipFill>
          <a:blip r:embed="rId3">
            <a:extLst/>
          </a:blip>
          <a:stretch>
            <a:fillRect/>
          </a:stretch>
        </p:blipFill>
        <p:spPr>
          <a:xfrm>
            <a:off x="6435799" y="1054100"/>
            <a:ext cx="3181202" cy="6858000"/>
          </a:xfrm>
          <a:prstGeom prst="rect">
            <a:avLst/>
          </a:prstGeom>
          <a:ln w="12700">
            <a:miter lim="400000"/>
          </a:ln>
        </p:spPr>
      </p:pic>
      <p:pic>
        <p:nvPicPr>
          <p:cNvPr id="747" name="screencapture-10-100-198-200-8080-job-docker-pipeline-job-books-ms-integrate-configure-1450822253825.png"/>
          <p:cNvPicPr>
            <a:picLocks noChangeAspect="1"/>
          </p:cNvPicPr>
          <p:nvPr/>
        </p:nvPicPr>
        <p:blipFill>
          <a:blip r:embed="rId4">
            <a:extLst/>
          </a:blip>
          <a:stretch>
            <a:fillRect/>
          </a:stretch>
        </p:blipFill>
        <p:spPr>
          <a:xfrm>
            <a:off x="3094158" y="1231900"/>
            <a:ext cx="3794002" cy="6858000"/>
          </a:xfrm>
          <a:prstGeom prst="rect">
            <a:avLst/>
          </a:prstGeom>
          <a:ln w="12700">
            <a:miter lim="400000"/>
          </a:ln>
        </p:spPr>
      </p:pic>
      <p:pic>
        <p:nvPicPr>
          <p:cNvPr id="748" name="screencapture-10-100-198-200-8080-job-docker-pipeline-job-books-ms-push-configure-1450822280105.png"/>
          <p:cNvPicPr>
            <a:picLocks noChangeAspect="1"/>
          </p:cNvPicPr>
          <p:nvPr/>
        </p:nvPicPr>
        <p:blipFill>
          <a:blip r:embed="rId5">
            <a:extLst/>
          </a:blip>
          <a:stretch>
            <a:fillRect/>
          </a:stretch>
        </p:blipFill>
        <p:spPr>
          <a:xfrm>
            <a:off x="-447" y="914400"/>
            <a:ext cx="3201294" cy="6858000"/>
          </a:xfrm>
          <a:prstGeom prst="rect">
            <a:avLst/>
          </a:prstGeom>
          <a:ln w="12700">
            <a:miter lim="400000"/>
          </a:ln>
        </p:spPr>
      </p:pic>
      <p:sp>
        <p:nvSpPr>
          <p:cNvPr id="749" name="Shape 749"/>
          <p:cNvSpPr/>
          <p:nvPr/>
        </p:nvSpPr>
        <p:spPr>
          <a:xfrm>
            <a:off x="1352107" y="1332229"/>
            <a:ext cx="11519786" cy="10759441"/>
          </a:xfrm>
          <a:prstGeom prst="rect">
            <a:avLst/>
          </a:prstGeom>
          <a:solidFill>
            <a:srgbClr val="FFFFFF">
              <a:alpha val="50000"/>
            </a:srgbClr>
          </a:solidFill>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2000">
                <a:solidFill>
                  <a:srgbClr val="008F00"/>
                </a:solidFill>
                <a:latin typeface="Menlo"/>
                <a:ea typeface="Menlo"/>
                <a:cs typeface="Menlo"/>
                <a:sym typeface="Menlo"/>
              </a:defRPr>
            </a:pPr>
            <a:r>
              <a:rPr b="0">
                <a:solidFill>
                  <a:srgbClr val="000000"/>
                </a:solidFill>
              </a:rPr>
              <a:t>node(</a:t>
            </a:r>
            <a:r>
              <a:t>"cd"</a:t>
            </a:r>
            <a:r>
              <a:rPr b="0">
                <a:solidFill>
                  <a:srgbClr val="000000"/>
                </a:solidFill>
              </a:rPr>
              <a:t>) {</a:t>
            </a:r>
            <a:br>
              <a:rPr b="0">
                <a:solidFill>
                  <a:srgbClr val="000000"/>
                </a:solidFill>
              </a:rPr>
            </a:br>
            <a:r>
              <a:rPr b="0">
                <a:solidFill>
                  <a:srgbClr val="000000"/>
                </a:solidFill>
              </a:rPr>
              <a:t>    </a:t>
            </a:r>
            <a:r>
              <a:rPr>
                <a:solidFill>
                  <a:srgbClr val="000A55"/>
                </a:solidFill>
              </a:rPr>
              <a:t>def </a:t>
            </a:r>
            <a:r>
              <a:rPr b="0">
                <a:solidFill>
                  <a:srgbClr val="000000"/>
                </a:solidFill>
              </a:rPr>
              <a:t>dir = pwd()</a:t>
            </a:r>
            <a:br>
              <a:rPr b="0">
                <a:solidFill>
                  <a:srgbClr val="000000"/>
                </a:solidFill>
              </a:rPr>
            </a:br>
            <a:r>
              <a:rPr b="0">
                <a:solidFill>
                  <a:srgbClr val="000000"/>
                </a:solidFill>
              </a:rPr>
              <a:t>    git </a:t>
            </a:r>
            <a:r>
              <a:t>“https://github.com/cloudbees/my-service.git”</a:t>
            </a:r>
            <a:br/>
          </a:p>
          <a:p>
            <a:pPr defTabSz="457200">
              <a:defRPr b="1" sz="2000">
                <a:solidFill>
                  <a:srgbClr val="008F00"/>
                </a:solidFill>
                <a:latin typeface="Menlo"/>
                <a:ea typeface="Menlo"/>
                <a:cs typeface="Menlo"/>
                <a:sym typeface="Menlo"/>
              </a:defRPr>
            </a:pPr>
            <a:r>
              <a:t>    </a:t>
            </a:r>
            <a:r>
              <a:rPr b="0">
                <a:solidFill>
                  <a:srgbClr val="000000"/>
                </a:solidFill>
              </a:rPr>
              <a:t>stage </a:t>
            </a:r>
            <a:r>
              <a:t>"pre-deployment tests"</a:t>
            </a:r>
            <a:br/>
            <a:r>
              <a:t>    </a:t>
            </a:r>
            <a:r>
              <a:rPr>
                <a:solidFill>
                  <a:srgbClr val="000A55"/>
                </a:solidFill>
              </a:rPr>
              <a:t>def </a:t>
            </a:r>
            <a:r>
              <a:rPr b="0">
                <a:solidFill>
                  <a:srgbClr val="000000"/>
                </a:solidFill>
              </a:rPr>
              <a:t>tests = docker.image(</a:t>
            </a:r>
            <a:r>
              <a:t>“my-service-tests”</a:t>
            </a:r>
            <a:r>
              <a:rPr b="0">
                <a:solidFill>
                  <a:srgbClr val="000000"/>
                </a:solidFill>
              </a:rPr>
              <a:t>)</a:t>
            </a:r>
            <a:br>
              <a:rPr b="0">
                <a:solidFill>
                  <a:srgbClr val="000000"/>
                </a:solidFill>
              </a:rPr>
            </a:br>
            <a:r>
              <a:rPr b="0">
                <a:solidFill>
                  <a:srgbClr val="000000"/>
                </a:solidFill>
              </a:rPr>
              <a:t>    tests.pull()</a:t>
            </a:r>
            <a:br>
              <a:rPr b="0">
                <a:solidFill>
                  <a:srgbClr val="000000"/>
                </a:solidFill>
              </a:rPr>
            </a:br>
            <a:r>
              <a:rPr b="0">
                <a:solidFill>
                  <a:srgbClr val="000000"/>
                </a:solidFill>
              </a:rPr>
              <a:t>    tests.inside() {</a:t>
            </a:r>
            <a:br>
              <a:rPr b="0">
                <a:solidFill>
                  <a:srgbClr val="000000"/>
                </a:solidFill>
              </a:rPr>
            </a:br>
            <a:r>
              <a:rPr b="0">
                <a:solidFill>
                  <a:srgbClr val="000000"/>
                </a:solidFill>
              </a:rPr>
              <a:t>        sh </a:t>
            </a:r>
            <a:r>
              <a:t>"./run_tests.sh"</a:t>
            </a:r>
            <a:br/>
            <a:r>
              <a:t>    </a:t>
            </a:r>
            <a:r>
              <a:rPr b="0">
                <a:solidFill>
                  <a:srgbClr val="000000"/>
                </a:solidFill>
              </a:rPr>
              <a:t>}</a:t>
            </a:r>
            <a:br>
              <a:rPr b="0">
                <a:solidFill>
                  <a:srgbClr val="000000"/>
                </a:solidFill>
              </a:rPr>
            </a:br>
            <a:br>
              <a:rPr b="0">
                <a:solidFill>
                  <a:srgbClr val="000000"/>
                </a:solidFill>
              </a:rPr>
            </a:br>
            <a:r>
              <a:rPr b="0">
                <a:solidFill>
                  <a:srgbClr val="000000"/>
                </a:solidFill>
              </a:rPr>
              <a:t>    stage </a:t>
            </a:r>
            <a:r>
              <a:t>"build"</a:t>
            </a:r>
            <a:br/>
            <a:r>
              <a:t>    </a:t>
            </a:r>
            <a:r>
              <a:rPr>
                <a:solidFill>
                  <a:srgbClr val="000A55"/>
                </a:solidFill>
              </a:rPr>
              <a:t>def </a:t>
            </a:r>
            <a:r>
              <a:rPr b="0">
                <a:solidFill>
                  <a:srgbClr val="000000"/>
                </a:solidFill>
              </a:rPr>
              <a:t>service = docker.build </a:t>
            </a:r>
            <a:r>
              <a:t>“my-service"</a:t>
            </a:r>
            <a:br/>
            <a:r>
              <a:t>    </a:t>
            </a:r>
            <a:r>
              <a:rPr b="0">
                <a:solidFill>
                  <a:srgbClr val="000000"/>
                </a:solidFill>
              </a:rPr>
              <a:t>service.push()</a:t>
            </a:r>
            <a:br>
              <a:rPr b="0">
                <a:solidFill>
                  <a:srgbClr val="000000"/>
                </a:solidFill>
              </a:rPr>
            </a:br>
            <a:r>
              <a:rPr b="0">
                <a:solidFill>
                  <a:srgbClr val="000000"/>
                </a:solidFill>
              </a:rPr>
              <a:t>    stash </a:t>
            </a:r>
            <a:r>
              <a:t>includes</a:t>
            </a:r>
            <a:r>
              <a:rPr b="0">
                <a:solidFill>
                  <a:srgbClr val="000000"/>
                </a:solidFill>
              </a:rPr>
              <a:t>: </a:t>
            </a:r>
            <a:r>
              <a:t>"docker-compose.yml"</a:t>
            </a:r>
            <a:r>
              <a:rPr b="0">
                <a:solidFill>
                  <a:srgbClr val="000000"/>
                </a:solidFill>
              </a:rPr>
              <a:t>, </a:t>
            </a:r>
            <a:r>
              <a:t>name</a:t>
            </a:r>
            <a:r>
              <a:rPr b="0">
                <a:solidFill>
                  <a:srgbClr val="000000"/>
                </a:solidFill>
              </a:rPr>
              <a:t>: </a:t>
            </a:r>
            <a:r>
              <a:t>"docker-compose"</a:t>
            </a:r>
            <a:br/>
            <a:r>
              <a:rPr b="0">
                <a:solidFill>
                  <a:srgbClr val="000000"/>
                </a:solidFill>
              </a:rPr>
              <a:t>}</a:t>
            </a:r>
            <a:br>
              <a:rPr b="0">
                <a:solidFill>
                  <a:srgbClr val="000000"/>
                </a:solidFill>
              </a:rPr>
            </a:br>
            <a:r>
              <a:rPr b="0">
                <a:solidFill>
                  <a:srgbClr val="000000"/>
                </a:solidFill>
              </a:rPr>
              <a:t>node(</a:t>
            </a:r>
            <a:r>
              <a:t>"production"</a:t>
            </a:r>
            <a:r>
              <a:rPr b="0">
                <a:solidFill>
                  <a:srgbClr val="000000"/>
                </a:solidFill>
              </a:rPr>
              <a:t>) {</a:t>
            </a:r>
            <a:br>
              <a:rPr b="0">
                <a:solidFill>
                  <a:srgbClr val="000000"/>
                </a:solidFill>
              </a:rPr>
            </a:br>
            <a:r>
              <a:rPr b="0">
                <a:solidFill>
                  <a:srgbClr val="000000"/>
                </a:solidFill>
              </a:rPr>
              <a:t>    stage </a:t>
            </a:r>
            <a:r>
              <a:t>"deploy"</a:t>
            </a:r>
            <a:br/>
            <a:r>
              <a:t>    </a:t>
            </a:r>
            <a:r>
              <a:rPr b="0">
                <a:solidFill>
                  <a:srgbClr val="000000"/>
                </a:solidFill>
              </a:rPr>
              <a:t>unstash </a:t>
            </a:r>
            <a:r>
              <a:t>"docker-compose"</a:t>
            </a:r>
            <a:br/>
            <a:r>
              <a:t>    </a:t>
            </a:r>
            <a:r>
              <a:rPr>
                <a:solidFill>
                  <a:srgbClr val="000A55"/>
                </a:solidFill>
              </a:rPr>
              <a:t>def </a:t>
            </a:r>
            <a:r>
              <a:rPr b="0">
                <a:solidFill>
                  <a:srgbClr val="000000"/>
                </a:solidFill>
              </a:rPr>
              <a:t>service = docker.image(</a:t>
            </a:r>
            <a:r>
              <a:t>"</a:t>
            </a:r>
            <a:r>
              <a:rPr b="0">
                <a:solidFill>
                  <a:srgbClr val="000000"/>
                </a:solidFill>
              </a:rPr>
              <a:t>${registryIp}</a:t>
            </a:r>
            <a:r>
              <a:t>/</a:t>
            </a:r>
            <a:r>
              <a:rPr b="0">
                <a:solidFill>
                  <a:srgbClr val="000000"/>
                </a:solidFill>
              </a:rPr>
              <a:t>${serviceName}</a:t>
            </a:r>
            <a:r>
              <a:t>"</a:t>
            </a:r>
            <a:r>
              <a:rPr b="0">
                <a:solidFill>
                  <a:srgbClr val="000000"/>
                </a:solidFill>
              </a:rPr>
              <a:t>)</a:t>
            </a:r>
            <a:br>
              <a:rPr b="0">
                <a:solidFill>
                  <a:srgbClr val="000000"/>
                </a:solidFill>
              </a:rPr>
            </a:br>
            <a:r>
              <a:rPr b="0">
                <a:solidFill>
                  <a:srgbClr val="000000"/>
                </a:solidFill>
              </a:rPr>
              <a:t>    service.pull()</a:t>
            </a:r>
            <a:br>
              <a:rPr b="0">
                <a:solidFill>
                  <a:srgbClr val="000000"/>
                </a:solidFill>
              </a:rPr>
            </a:br>
            <a:r>
              <a:rPr b="0">
                <a:solidFill>
                  <a:srgbClr val="000000"/>
                </a:solidFill>
              </a:rPr>
              <a:t>    sh </a:t>
            </a:r>
            <a:r>
              <a:t>"docker-compose -f docker-compose-dev.yml -p </a:t>
            </a:r>
            <a:r>
              <a:rPr b="0">
                <a:solidFill>
                  <a:srgbClr val="000000"/>
                </a:solidFill>
              </a:rPr>
              <a:t>${serviceName}</a:t>
            </a:r>
            <a:r>
              <a:t> up -d app"</a:t>
            </a:r>
            <a:br/>
            <a:r>
              <a:rPr b="0">
                <a:solidFill>
                  <a:srgbClr val="000000"/>
                </a:solidFill>
              </a:rPr>
              <a:t>}</a:t>
            </a:r>
            <a:br>
              <a:rPr b="0">
                <a:solidFill>
                  <a:srgbClr val="000000"/>
                </a:solidFill>
              </a:rPr>
            </a:br>
            <a:r>
              <a:rPr b="0">
                <a:solidFill>
                  <a:srgbClr val="000000"/>
                </a:solidFill>
              </a:rPr>
              <a:t>node(</a:t>
            </a:r>
            <a:r>
              <a:t>"cd"</a:t>
            </a:r>
            <a:r>
              <a:rPr b="0">
                <a:solidFill>
                  <a:srgbClr val="000000"/>
                </a:solidFill>
              </a:rPr>
              <a:t>) {</a:t>
            </a:r>
            <a:br>
              <a:rPr b="0">
                <a:solidFill>
                  <a:srgbClr val="000000"/>
                </a:solidFill>
              </a:rPr>
            </a:br>
            <a:r>
              <a:rPr b="0">
                <a:solidFill>
                  <a:srgbClr val="000000"/>
                </a:solidFill>
              </a:rPr>
              <a:t>    stage </a:t>
            </a:r>
            <a:r>
              <a:t>"post-deployment tests"</a:t>
            </a:r>
            <a:br/>
            <a:r>
              <a:t>    </a:t>
            </a:r>
            <a:r>
              <a:rPr>
                <a:solidFill>
                  <a:srgbClr val="000A55"/>
                </a:solidFill>
              </a:rPr>
              <a:t>def </a:t>
            </a:r>
            <a:r>
              <a:rPr b="0">
                <a:solidFill>
                  <a:srgbClr val="000000"/>
                </a:solidFill>
              </a:rPr>
              <a:t>tests = docker.image(</a:t>
            </a:r>
            <a:r>
              <a:t>"</a:t>
            </a:r>
            <a:r>
              <a:rPr b="0">
                <a:solidFill>
                  <a:srgbClr val="000000"/>
                </a:solidFill>
              </a:rPr>
              <a:t>${registryIp}</a:t>
            </a:r>
            <a:r>
              <a:t>/</a:t>
            </a:r>
            <a:r>
              <a:rPr b="0">
                <a:solidFill>
                  <a:srgbClr val="000000"/>
                </a:solidFill>
              </a:rPr>
              <a:t>${serviceName}</a:t>
            </a:r>
            <a:r>
              <a:t>-tests"</a:t>
            </a:r>
            <a:r>
              <a:rPr b="0">
                <a:solidFill>
                  <a:srgbClr val="000000"/>
                </a:solidFill>
              </a:rPr>
              <a:t>)</a:t>
            </a:r>
            <a:br>
              <a:rPr b="0">
                <a:solidFill>
                  <a:srgbClr val="000000"/>
                </a:solidFill>
              </a:rPr>
            </a:br>
            <a:r>
              <a:rPr b="0">
                <a:solidFill>
                  <a:srgbClr val="000000"/>
                </a:solidFill>
              </a:rPr>
              <a:t>    tests.inside() {</a:t>
            </a:r>
            <a:br>
              <a:rPr b="0">
                <a:solidFill>
                  <a:srgbClr val="000000"/>
                </a:solidFill>
              </a:rPr>
            </a:br>
            <a:r>
              <a:rPr b="0">
                <a:solidFill>
                  <a:srgbClr val="000000"/>
                </a:solidFill>
              </a:rPr>
              <a:t>        withEnv([</a:t>
            </a:r>
            <a:r>
              <a:t>"TEST_TYPE=integ"</a:t>
            </a:r>
            <a:r>
              <a:rPr b="0">
                <a:solidFill>
                  <a:srgbClr val="000000"/>
                </a:solidFill>
              </a:rPr>
              <a:t>, </a:t>
            </a:r>
            <a:r>
              <a:t>"DOMAIN=http://</a:t>
            </a:r>
            <a:r>
              <a:rPr b="0">
                <a:solidFill>
                  <a:srgbClr val="000000"/>
                </a:solidFill>
              </a:rPr>
              <a:t>${productionIp}</a:t>
            </a:r>
            <a:r>
              <a:t>:8080"</a:t>
            </a:r>
            <a:r>
              <a:rPr b="0">
                <a:solidFill>
                  <a:srgbClr val="000000"/>
                </a:solidFill>
              </a:rPr>
              <a:t>]) {</a:t>
            </a:r>
            <a:br>
              <a:rPr b="0">
                <a:solidFill>
                  <a:srgbClr val="000000"/>
                </a:solidFill>
              </a:rPr>
            </a:br>
            <a:r>
              <a:rPr b="0">
                <a:solidFill>
                  <a:srgbClr val="000000"/>
                </a:solidFill>
              </a:rPr>
              <a:t>            sh </a:t>
            </a:r>
            <a:r>
              <a:t>"./run_tests.sh"</a:t>
            </a:r>
            <a:br/>
            <a:r>
              <a:t>        </a:t>
            </a:r>
            <a:r>
              <a:rPr b="0">
                <a:solidFill>
                  <a:srgbClr val="000000"/>
                </a:solidFill>
              </a:rPr>
              <a:t>}</a:t>
            </a:r>
            <a:br>
              <a:rPr b="0">
                <a:solidFill>
                  <a:srgbClr val="000000"/>
                </a:solidFill>
              </a:rPr>
            </a:br>
            <a:r>
              <a:rPr b="0">
                <a:solidFill>
                  <a:srgbClr val="000000"/>
                </a:solidFill>
              </a:rPr>
              <a:t>    }</a:t>
            </a:r>
            <a:br>
              <a:rPr b="0">
                <a:solidFill>
                  <a:srgbClr val="000000"/>
                </a:solidFill>
              </a:rPr>
            </a:br>
            <a:r>
              <a:rPr b="0">
                <a:solidFill>
                  <a:srgbClr val="000000"/>
                </a:solidFill>
              </a:rPr>
              <a:t>}</a:t>
            </a:r>
            <a:endParaRPr b="0">
              <a:solidFill>
                <a:srgbClr val="000000"/>
              </a:solidFill>
            </a:endParaRPr>
          </a:p>
        </p:txBody>
      </p:sp>
      <p:sp>
        <p:nvSpPr>
          <p:cNvPr id="750" name="Shape 750"/>
          <p:cNvSpPr/>
          <p:nvPr>
            <p:ph type="title"/>
          </p:nvPr>
        </p:nvSpPr>
        <p:spPr>
          <a:xfrm>
            <a:off x="774421" y="-365580"/>
            <a:ext cx="8433601" cy="1358700"/>
          </a:xfrm>
          <a:prstGeom prst="rect">
            <a:avLst/>
          </a:prstGeom>
        </p:spPr>
        <p:txBody>
          <a:bodyPr/>
          <a:lstStyle/>
          <a:p>
            <a:pPr/>
            <a:r>
              <a:t>The Need For Workflow</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6" name="Shape 976"/>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Run </a:t>
            </a:r>
            <a:r>
              <a:rPr i="1"/>
              <a:t>post-deployment tests</a:t>
            </a:r>
            <a:r>
              <a:t> in the node </a:t>
            </a:r>
            <a:r>
              <a:rPr i="1"/>
              <a:t>cd</a:t>
            </a:r>
            <a:r>
              <a:t>. The </a:t>
            </a:r>
            <a:r>
              <a:rPr i="1"/>
              <a:t>run_tests.sh</a:t>
            </a:r>
            <a:r>
              <a:t> script expects two environment variables: </a:t>
            </a:r>
            <a:r>
              <a:rPr i="1"/>
              <a:t>TEST_TYPE=integ</a:t>
            </a:r>
            <a:r>
              <a:t> and </a:t>
            </a:r>
            <a:r>
              <a:rPr i="1"/>
              <a:t>DOMAIN=http://10.100.199.201:8080</a:t>
            </a:r>
            <a:r>
              <a:t>.</a:t>
            </a:r>
          </a:p>
        </p:txBody>
      </p:sp>
      <p:sp>
        <p:nvSpPr>
          <p:cNvPr id="977" name="Shape 977"/>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sz="1200">
                <a:latin typeface="Menlo"/>
                <a:ea typeface="Menlo"/>
                <a:cs typeface="Menlo"/>
                <a:sym typeface="Menlo"/>
              </a:defRPr>
            </a:pPr>
            <a:r>
              <a:t>node(</a:t>
            </a:r>
            <a:r>
              <a:rPr b="1">
                <a:solidFill>
                  <a:srgbClr val="008F00"/>
                </a:solidFill>
              </a:rPr>
              <a:t>"cd"</a:t>
            </a:r>
            <a:r>
              <a:t>) {</a:t>
            </a:r>
            <a:br/>
            <a:r>
              <a:t>    stage </a:t>
            </a:r>
            <a:r>
              <a:rPr b="1">
                <a:solidFill>
                  <a:srgbClr val="008F00"/>
                </a:solidFill>
              </a:rPr>
              <a:t>"post-deployment tests"</a:t>
            </a:r>
            <a:br>
              <a:rPr b="1">
                <a:solidFill>
                  <a:srgbClr val="008F00"/>
                </a:solidFill>
              </a:rPr>
            </a:br>
            <a:r>
              <a:rPr b="1">
                <a:solidFill>
                  <a:srgbClr val="008F00"/>
                </a:solidFill>
              </a:rPr>
              <a:t>    </a:t>
            </a:r>
            <a:r>
              <a:rPr>
                <a:solidFill>
                  <a:srgbClr val="000A55"/>
                </a:solidFill>
              </a:rPr>
              <a:t>def </a:t>
            </a:r>
            <a:r>
              <a:t>tests = docker.image("10.100.198.200:5000/books-ms-tests")</a:t>
            </a:r>
            <a:br/>
            <a:r>
              <a:t>    tests.inside() {</a:t>
            </a:r>
            <a:br/>
            <a:r>
              <a:t>        withEnv([</a:t>
            </a:r>
            <a:r>
              <a:rPr b="1">
                <a:solidFill>
                  <a:srgbClr val="008F00"/>
                </a:solidFill>
              </a:rPr>
              <a:t>"TEST_TYPE=integ"</a:t>
            </a:r>
            <a:r>
              <a:t>, </a:t>
            </a:r>
            <a:r>
              <a:rPr b="1">
                <a:solidFill>
                  <a:srgbClr val="008F00"/>
                </a:solidFill>
              </a:rPr>
              <a:t>"DOMAIN=http://10.100.199.201:8080"</a:t>
            </a:r>
            <a:r>
              <a:t>]) {</a:t>
            </a:r>
            <a:br/>
            <a:r>
              <a:t>            sh </a:t>
            </a:r>
            <a:r>
              <a:rPr b="1">
                <a:solidFill>
                  <a:srgbClr val="008F00"/>
                </a:solidFill>
              </a:rPr>
              <a:t>"./run_tests.sh"</a:t>
            </a:r>
            <a:br>
              <a:rPr b="1">
                <a:solidFill>
                  <a:srgbClr val="008F00"/>
                </a:solidFill>
              </a:rPr>
            </a:br>
            <a:r>
              <a:rPr b="1">
                <a:solidFill>
                  <a:srgbClr val="008F00"/>
                </a:solidFill>
              </a:rPr>
              <a:t>        </a:t>
            </a:r>
            <a:r>
              <a:t>}</a:t>
            </a:r>
            <a:br/>
            <a:r>
              <a:t>    }</a:t>
            </a:r>
            <a:br/>
            <a:r>
              <a:t>}</a:t>
            </a:r>
          </a:p>
        </p:txBody>
      </p:sp>
      <p:sp>
        <p:nvSpPr>
          <p:cNvPr id="978" name="Shape 978"/>
          <p:cNvSpPr/>
          <p:nvPr>
            <p:ph type="title"/>
          </p:nvPr>
        </p:nvSpPr>
        <p:spPr>
          <a:xfrm>
            <a:off x="765412" y="368300"/>
            <a:ext cx="8080529" cy="1358701"/>
          </a:xfrm>
          <a:prstGeom prst="rect">
            <a:avLst/>
          </a:prstGeom>
        </p:spPr>
        <p:txBody>
          <a:bodyPr anchor="b"/>
          <a:lstStyle/>
          <a:p>
            <a:pPr/>
            <a:r>
              <a:t>Key Workflow DSL – env and withEnv</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0" name="Shape 980"/>
          <p:cNvSpPr/>
          <p:nvPr>
            <p:ph type="title"/>
          </p:nvPr>
        </p:nvSpPr>
        <p:spPr>
          <a:xfrm>
            <a:off x="2292140" y="1905000"/>
            <a:ext cx="6325201" cy="1358701"/>
          </a:xfrm>
          <a:prstGeom prst="rect">
            <a:avLst/>
          </a:prstGeom>
        </p:spPr>
        <p:txBody>
          <a:bodyPr/>
          <a:lstStyle/>
          <a:p>
            <a:pPr/>
            <a:r>
              <a:t>Key Workflow DSL – input</a:t>
            </a:r>
          </a:p>
        </p:txBody>
      </p:sp>
      <p:sp>
        <p:nvSpPr>
          <p:cNvPr id="981" name="Shape 981"/>
          <p:cNvSpPr/>
          <p:nvPr/>
        </p:nvSpPr>
        <p:spPr>
          <a:xfrm>
            <a:off x="4620382" y="3757929"/>
            <a:ext cx="672516"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3" name="Shape 983"/>
          <p:cNvSpPr/>
          <p:nvPr>
            <p:ph type="body" idx="1"/>
          </p:nvPr>
        </p:nvSpPr>
        <p:spPr>
          <a:xfrm>
            <a:off x="2123831" y="1691865"/>
            <a:ext cx="8226599" cy="4526102"/>
          </a:xfrm>
          <a:prstGeom prst="rect">
            <a:avLst/>
          </a:prstGeom>
        </p:spPr>
        <p:txBody>
          <a:bodyPr/>
          <a:lstStyle/>
          <a:p>
            <a:pPr/>
            <a:r>
              <a:t>A real world CD pipeline involves human interaction</a:t>
            </a:r>
          </a:p>
          <a:p>
            <a:pPr marL="457200" indent="-406400">
              <a:buClr>
                <a:srgbClr val="54585B"/>
              </a:buClr>
              <a:buSzPct val="100000"/>
              <a:buFont typeface="Arial"/>
              <a:buChar char="●"/>
            </a:pPr>
            <a:r>
              <a:t>manual validation steps</a:t>
            </a:r>
          </a:p>
          <a:p>
            <a:pPr marL="457200" indent="-406400">
              <a:buClr>
                <a:srgbClr val="54585B"/>
              </a:buClr>
              <a:buSzPct val="100000"/>
              <a:buFont typeface="Arial"/>
              <a:buChar char="●"/>
            </a:pPr>
            <a:r>
              <a:t>approval</a:t>
            </a:r>
          </a:p>
          <a:p>
            <a:pPr indent="-365759"/>
          </a:p>
          <a:p>
            <a:pPr indent="-365759"/>
            <a:r>
              <a:t>Jenkins users used to rely on Promoted Builds Plugin</a:t>
            </a:r>
          </a:p>
          <a:p>
            <a:pPr indent="-365759"/>
            <a:r>
              <a:t>but then lost the “pipeline execution flow” view</a:t>
            </a:r>
          </a:p>
        </p:txBody>
      </p:sp>
      <p:sp>
        <p:nvSpPr>
          <p:cNvPr id="984" name="Shape 984"/>
          <p:cNvSpPr/>
          <p:nvPr>
            <p:ph type="title"/>
          </p:nvPr>
        </p:nvSpPr>
        <p:spPr>
          <a:xfrm>
            <a:off x="1911140" y="76200"/>
            <a:ext cx="6325201" cy="1358701"/>
          </a:xfrm>
          <a:prstGeom prst="rect">
            <a:avLst/>
          </a:prstGeom>
        </p:spPr>
        <p:txBody>
          <a:bodyPr anchor="b"/>
          <a:lstStyle/>
          <a:p>
            <a:pPr/>
            <a:r>
              <a:t>Key Workflow DSL – input</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6" name="Shape 986"/>
          <p:cNvSpPr/>
          <p:nvPr>
            <p:ph type="body" idx="1"/>
          </p:nvPr>
        </p:nvSpPr>
        <p:spPr>
          <a:xfrm>
            <a:off x="2123825" y="1691875"/>
            <a:ext cx="8581199" cy="4526101"/>
          </a:xfrm>
          <a:prstGeom prst="rect">
            <a:avLst/>
          </a:prstGeom>
        </p:spPr>
        <p:txBody>
          <a:bodyPr/>
          <a:lstStyle/>
          <a:p>
            <a:pPr indent="-365759">
              <a:defRPr>
                <a:latin typeface="Courier New"/>
                <a:ea typeface="Courier New"/>
                <a:cs typeface="Courier New"/>
                <a:sym typeface="Courier New"/>
              </a:defRPr>
            </a:pPr>
            <a:r>
              <a:t>input </a:t>
            </a:r>
          </a:p>
          <a:p>
            <a:pPr marL="0" indent="457200">
              <a:defRPr>
                <a:latin typeface="Courier New"/>
                <a:ea typeface="Courier New"/>
                <a:cs typeface="Courier New"/>
                <a:sym typeface="Courier New"/>
              </a:defRPr>
            </a:pPr>
            <a:r>
              <a:t>message: 'Is it ok to deploy ?', </a:t>
            </a:r>
          </a:p>
          <a:p>
            <a:pPr marL="0" indent="457200">
              <a:defRPr>
                <a:latin typeface="Courier New"/>
                <a:ea typeface="Courier New"/>
                <a:cs typeface="Courier New"/>
                <a:sym typeface="Courier New"/>
              </a:defRPr>
            </a:pPr>
            <a:r>
              <a:t>ok: 'Yes!', </a:t>
            </a:r>
          </a:p>
          <a:p>
            <a:pPr marL="0" indent="457200">
              <a:defRPr>
                <a:latin typeface="Courier New"/>
                <a:ea typeface="Courier New"/>
                <a:cs typeface="Courier New"/>
                <a:sym typeface="Courier New"/>
              </a:defRPr>
            </a:pPr>
            <a:r>
              <a:t>submitter: 'boss'</a:t>
            </a:r>
          </a:p>
        </p:txBody>
      </p:sp>
      <p:grpSp>
        <p:nvGrpSpPr>
          <p:cNvPr id="989" name="Group 989"/>
          <p:cNvGrpSpPr/>
          <p:nvPr/>
        </p:nvGrpSpPr>
        <p:grpSpPr>
          <a:xfrm>
            <a:off x="3314106" y="1313322"/>
            <a:ext cx="3427923" cy="1020263"/>
            <a:chOff x="0" y="0"/>
            <a:chExt cx="3427921" cy="1020262"/>
          </a:xfrm>
        </p:grpSpPr>
        <p:sp>
          <p:nvSpPr>
            <p:cNvPr id="987" name="Shape 987"/>
            <p:cNvSpPr/>
            <p:nvPr/>
          </p:nvSpPr>
          <p:spPr>
            <a:xfrm rot="21270526">
              <a:off x="25361" y="168317"/>
              <a:ext cx="3376396" cy="691984"/>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988" name="Shape 988"/>
            <p:cNvSpPr/>
            <p:nvPr/>
          </p:nvSpPr>
          <p:spPr>
            <a:xfrm rot="21270526">
              <a:off x="197960" y="151646"/>
              <a:ext cx="3203400" cy="708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54585B"/>
                  </a:solidFill>
                  <a:latin typeface="Arial"/>
                  <a:ea typeface="Arial"/>
                  <a:cs typeface="Arial"/>
                  <a:sym typeface="Arial"/>
                </a:defRPr>
              </a:lvl1pPr>
            </a:lstStyle>
            <a:p>
              <a:pPr/>
              <a:r>
                <a:t>DSL keyword for interactive step</a:t>
              </a:r>
            </a:p>
          </p:txBody>
        </p:sp>
      </p:grpSp>
      <p:grpSp>
        <p:nvGrpSpPr>
          <p:cNvPr id="992" name="Group 992"/>
          <p:cNvGrpSpPr/>
          <p:nvPr/>
        </p:nvGrpSpPr>
        <p:grpSpPr>
          <a:xfrm>
            <a:off x="5569893" y="2493349"/>
            <a:ext cx="1951607" cy="692400"/>
            <a:chOff x="0" y="0"/>
            <a:chExt cx="1951606" cy="692399"/>
          </a:xfrm>
        </p:grpSpPr>
        <p:sp>
          <p:nvSpPr>
            <p:cNvPr id="990" name="Shape 990"/>
            <p:cNvSpPr/>
            <p:nvPr/>
          </p:nvSpPr>
          <p:spPr>
            <a:xfrm rot="527">
              <a:off x="53" y="149"/>
              <a:ext cx="1951501" cy="692101"/>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991" name="Shape 991"/>
            <p:cNvSpPr/>
            <p:nvPr/>
          </p:nvSpPr>
          <p:spPr>
            <a:xfrm rot="527">
              <a:off x="173078" y="125177"/>
              <a:ext cx="1778476" cy="4420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54585B"/>
                  </a:solidFill>
                  <a:latin typeface="Arial"/>
                  <a:ea typeface="Arial"/>
                  <a:cs typeface="Arial"/>
                  <a:sym typeface="Arial"/>
                </a:defRPr>
              </a:lvl1pPr>
            </a:lstStyle>
            <a:p>
              <a:pPr/>
              <a:r>
                <a:t>Button caption</a:t>
              </a:r>
            </a:p>
          </p:txBody>
        </p:sp>
      </p:grpSp>
      <p:grpSp>
        <p:nvGrpSpPr>
          <p:cNvPr id="995" name="Group 995"/>
          <p:cNvGrpSpPr/>
          <p:nvPr/>
        </p:nvGrpSpPr>
        <p:grpSpPr>
          <a:xfrm>
            <a:off x="6291238" y="3041354"/>
            <a:ext cx="2026677" cy="947676"/>
            <a:chOff x="0" y="0"/>
            <a:chExt cx="2026676" cy="947675"/>
          </a:xfrm>
        </p:grpSpPr>
        <p:sp>
          <p:nvSpPr>
            <p:cNvPr id="993" name="Shape 993"/>
            <p:cNvSpPr/>
            <p:nvPr/>
          </p:nvSpPr>
          <p:spPr>
            <a:xfrm rot="462768">
              <a:off x="37611" y="127819"/>
              <a:ext cx="1951455" cy="692037"/>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994" name="Shape 994"/>
            <p:cNvSpPr/>
            <p:nvPr/>
          </p:nvSpPr>
          <p:spPr>
            <a:xfrm rot="462768">
              <a:off x="209837" y="264411"/>
              <a:ext cx="1778446" cy="4420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54585B"/>
                  </a:solidFill>
                  <a:latin typeface="Arial"/>
                  <a:ea typeface="Arial"/>
                  <a:cs typeface="Arial"/>
                  <a:sym typeface="Arial"/>
                </a:defRPr>
              </a:lvl1pPr>
            </a:lstStyle>
            <a:p>
              <a:pPr/>
              <a:r>
                <a:t>Role restriction</a:t>
              </a:r>
            </a:p>
          </p:txBody>
        </p:sp>
      </p:grpSp>
      <p:pic>
        <p:nvPicPr>
          <p:cNvPr id="996" name="image16.png"/>
          <p:cNvPicPr>
            <a:picLocks noChangeAspect="1"/>
          </p:cNvPicPr>
          <p:nvPr/>
        </p:nvPicPr>
        <p:blipFill>
          <a:blip r:embed="rId3">
            <a:extLst/>
          </a:blip>
          <a:stretch>
            <a:fillRect/>
          </a:stretch>
        </p:blipFill>
        <p:spPr>
          <a:xfrm>
            <a:off x="5728875" y="4910913"/>
            <a:ext cx="3048001" cy="1228726"/>
          </a:xfrm>
          <a:prstGeom prst="rect">
            <a:avLst/>
          </a:prstGeom>
          <a:ln w="12700">
            <a:miter lim="400000"/>
          </a:ln>
        </p:spPr>
      </p:pic>
      <p:sp>
        <p:nvSpPr>
          <p:cNvPr id="997" name="Shape 997"/>
          <p:cNvSpPr/>
          <p:nvPr>
            <p:ph type="title"/>
          </p:nvPr>
        </p:nvSpPr>
        <p:spPr>
          <a:xfrm>
            <a:off x="1758740" y="127000"/>
            <a:ext cx="6325201" cy="1358701"/>
          </a:xfrm>
          <a:prstGeom prst="rect">
            <a:avLst/>
          </a:prstGeom>
        </p:spPr>
        <p:txBody>
          <a:bodyPr anchor="b"/>
          <a:lstStyle/>
          <a:p>
            <a:pPr/>
            <a:r>
              <a:t>Key Workflow DSL – input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1" name="Shape 100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Add an </a:t>
            </a:r>
            <a:r>
              <a:rPr i="1"/>
              <a:t>input</a:t>
            </a:r>
            <a:r>
              <a:t> with the message </a:t>
            </a:r>
            <a:r>
              <a:rPr i="1"/>
              <a:t>Please confirm deployment to production</a:t>
            </a:r>
            <a:r>
              <a:t> and button with the text </a:t>
            </a:r>
            <a:r>
              <a:rPr i="1"/>
              <a:t>I Confirm</a:t>
            </a:r>
            <a:r>
              <a:t> </a:t>
            </a:r>
            <a:r>
              <a:t>prior to deployment to production.</a:t>
            </a:r>
          </a:p>
        </p:txBody>
      </p:sp>
      <p:sp>
        <p:nvSpPr>
          <p:cNvPr id="1002" name="Shape 1002"/>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b="1" sz="1200">
                <a:solidFill>
                  <a:srgbClr val="008F00"/>
                </a:solidFill>
                <a:latin typeface="Menlo"/>
                <a:ea typeface="Menlo"/>
                <a:cs typeface="Menlo"/>
                <a:sym typeface="Menlo"/>
              </a:defRPr>
            </a:pPr>
            <a:r>
              <a:t>    </a:t>
            </a:r>
            <a:r>
              <a:rPr b="0">
                <a:solidFill>
                  <a:srgbClr val="000000"/>
                </a:solidFill>
              </a:rPr>
              <a:t>input </a:t>
            </a:r>
            <a:r>
              <a:t>message</a:t>
            </a:r>
            <a:r>
              <a:rPr b="0">
                <a:solidFill>
                  <a:srgbClr val="000000"/>
                </a:solidFill>
              </a:rPr>
              <a:t>: </a:t>
            </a:r>
            <a:r>
              <a:t>"Please confirm deployment to production"</a:t>
            </a:r>
            <a:r>
              <a:rPr b="0">
                <a:solidFill>
                  <a:srgbClr val="000000"/>
                </a:solidFill>
              </a:rPr>
              <a:t>, </a:t>
            </a:r>
            <a:r>
              <a:t>ok</a:t>
            </a:r>
            <a:r>
              <a:rPr b="0">
                <a:solidFill>
                  <a:srgbClr val="000000"/>
                </a:solidFill>
              </a:rPr>
              <a:t>: </a:t>
            </a:r>
            <a:r>
              <a:t>"I confirm"</a:t>
            </a:r>
          </a:p>
        </p:txBody>
      </p:sp>
      <p:sp>
        <p:nvSpPr>
          <p:cNvPr id="1003" name="Shape 1003"/>
          <p:cNvSpPr/>
          <p:nvPr/>
        </p:nvSpPr>
        <p:spPr>
          <a:xfrm>
            <a:off x="1667040" y="228600"/>
            <a:ext cx="6325201" cy="1358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defRPr sz="3600">
                <a:solidFill>
                  <a:srgbClr val="CB3725"/>
                </a:solidFill>
                <a:latin typeface="PT Sans"/>
                <a:ea typeface="PT Sans"/>
                <a:cs typeface="PT Sans"/>
                <a:sym typeface="PT Sans"/>
              </a:defRPr>
            </a:lvl1pPr>
          </a:lstStyle>
          <a:p>
            <a:pPr/>
            <a:r>
              <a:t>Key Workflow DSL – parallel</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5" name="Shape 1005"/>
          <p:cNvSpPr/>
          <p:nvPr/>
        </p:nvSpPr>
        <p:spPr>
          <a:xfrm>
            <a:off x="1794040" y="1511300"/>
            <a:ext cx="6325201" cy="1358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defRPr sz="3600">
                <a:solidFill>
                  <a:srgbClr val="CB3725"/>
                </a:solidFill>
                <a:latin typeface="PT Sans"/>
                <a:ea typeface="PT Sans"/>
                <a:cs typeface="PT Sans"/>
                <a:sym typeface="PT Sans"/>
              </a:defRPr>
            </a:lvl1pPr>
          </a:lstStyle>
          <a:p>
            <a:pPr/>
            <a:r>
              <a:t>Key Workflow DSL – parallel</a:t>
            </a:r>
          </a:p>
        </p:txBody>
      </p:sp>
      <p:sp>
        <p:nvSpPr>
          <p:cNvPr id="1006" name="Shape 1006"/>
          <p:cNvSpPr/>
          <p:nvPr/>
        </p:nvSpPr>
        <p:spPr>
          <a:xfrm>
            <a:off x="4620382" y="3757929"/>
            <a:ext cx="672516"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8" name="Shape 1008"/>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Change the script so that </a:t>
            </a:r>
            <a:r>
              <a:rPr i="1"/>
              <a:t>service</a:t>
            </a:r>
            <a:r>
              <a:t> and </a:t>
            </a:r>
            <a:r>
              <a:rPr i="1"/>
              <a:t>db</a:t>
            </a:r>
            <a:r>
              <a:t> containers are pulled in </a:t>
            </a:r>
            <a:r>
              <a:rPr i="1"/>
              <a:t>parallel</a:t>
            </a:r>
            <a:r>
              <a:t>.</a:t>
            </a:r>
          </a:p>
        </p:txBody>
      </p:sp>
      <p:sp>
        <p:nvSpPr>
          <p:cNvPr id="1009" name="Shape 1009"/>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b="1" strike="sngStrike" sz="1200">
                <a:solidFill>
                  <a:srgbClr val="008F00"/>
                </a:solidFill>
                <a:latin typeface="Menlo"/>
                <a:ea typeface="Menlo"/>
                <a:cs typeface="Menlo"/>
                <a:sym typeface="Menlo"/>
              </a:defRPr>
            </a:pPr>
            <a:r>
              <a:t>    </a:t>
            </a:r>
            <a:r>
              <a:rPr b="0">
                <a:solidFill>
                  <a:srgbClr val="000000"/>
                </a:solidFill>
              </a:rPr>
              <a:t>docker.image(</a:t>
            </a:r>
            <a:r>
              <a:t>"10.100.198.200:5000/books-ms"</a:t>
            </a:r>
            <a:r>
              <a:rPr b="0">
                <a:solidFill>
                  <a:srgbClr val="000000"/>
                </a:solidFill>
              </a:rPr>
              <a:t>).pull()</a:t>
            </a:r>
            <a:br>
              <a:rPr b="0">
                <a:solidFill>
                  <a:srgbClr val="000000"/>
                </a:solidFill>
              </a:rPr>
            </a:br>
            <a:r>
              <a:rPr b="0">
                <a:solidFill>
                  <a:srgbClr val="000000"/>
                </a:solidFill>
              </a:rPr>
              <a:t>    docker.image(</a:t>
            </a:r>
            <a:r>
              <a:t>“mongo”</a:t>
            </a:r>
            <a:r>
              <a:rPr b="0">
                <a:solidFill>
                  <a:srgbClr val="000000"/>
                </a:solidFill>
              </a:rPr>
              <a:t>).pull()</a:t>
            </a:r>
            <a:endParaRPr b="0">
              <a:solidFill>
                <a:srgbClr val="000000"/>
              </a:solidFill>
            </a:endParaRPr>
          </a:p>
          <a:p>
            <a:pPr marL="0" indent="0" defTabSz="457200">
              <a:lnSpc>
                <a:spcPct val="100000"/>
              </a:lnSpc>
              <a:spcBef>
                <a:spcPts val="0"/>
              </a:spcBef>
              <a:buSzTx/>
              <a:buFontTx/>
              <a:buNone/>
              <a:defRPr b="1" sz="1200">
                <a:solidFill>
                  <a:srgbClr val="008F00"/>
                </a:solidFill>
                <a:latin typeface="Menlo"/>
                <a:ea typeface="Menlo"/>
                <a:cs typeface="Menlo"/>
                <a:sym typeface="Menlo"/>
              </a:defRPr>
            </a:pPr>
            <a:r>
              <a:rPr b="0">
                <a:solidFill>
                  <a:srgbClr val="000000"/>
                </a:solidFill>
              </a:rPr>
              <a:t>    </a:t>
            </a:r>
            <a:r>
              <a:rPr>
                <a:solidFill>
                  <a:srgbClr val="000A55"/>
                </a:solidFill>
              </a:rPr>
              <a:t>def </a:t>
            </a:r>
            <a:r>
              <a:rPr b="0">
                <a:solidFill>
                  <a:srgbClr val="000000"/>
                </a:solidFill>
              </a:rPr>
              <a:t>pull = [:]</a:t>
            </a:r>
            <a:br>
              <a:rPr b="0">
                <a:solidFill>
                  <a:srgbClr val="000000"/>
                </a:solidFill>
              </a:rPr>
            </a:br>
            <a:r>
              <a:rPr b="0">
                <a:solidFill>
                  <a:srgbClr val="000000"/>
                </a:solidFill>
              </a:rPr>
              <a:t>    pull[</a:t>
            </a:r>
            <a:r>
              <a:t>"service"</a:t>
            </a:r>
            <a:r>
              <a:rPr b="0">
                <a:solidFill>
                  <a:srgbClr val="000000"/>
                </a:solidFill>
              </a:rPr>
              <a:t>] = {</a:t>
            </a:r>
            <a:br>
              <a:rPr b="0">
                <a:solidFill>
                  <a:srgbClr val="000000"/>
                </a:solidFill>
              </a:rPr>
            </a:br>
            <a:r>
              <a:rPr b="0">
                <a:solidFill>
                  <a:srgbClr val="000000"/>
                </a:solidFill>
              </a:rPr>
              <a:t>        docker.image(</a:t>
            </a:r>
            <a:r>
              <a:t>"10.100.198.200:5000/books-ms"</a:t>
            </a:r>
            <a:r>
              <a:rPr b="0">
                <a:solidFill>
                  <a:srgbClr val="000000"/>
                </a:solidFill>
              </a:rPr>
              <a:t>).pull()</a:t>
            </a:r>
            <a:br>
              <a:rPr b="0">
                <a:solidFill>
                  <a:srgbClr val="000000"/>
                </a:solidFill>
              </a:rPr>
            </a:br>
            <a:r>
              <a:rPr b="0">
                <a:solidFill>
                  <a:srgbClr val="000000"/>
                </a:solidFill>
              </a:rPr>
              <a:t>    }</a:t>
            </a:r>
            <a:br>
              <a:rPr b="0">
                <a:solidFill>
                  <a:srgbClr val="000000"/>
                </a:solidFill>
              </a:rPr>
            </a:br>
            <a:r>
              <a:rPr b="0">
                <a:solidFill>
                  <a:srgbClr val="000000"/>
                </a:solidFill>
              </a:rPr>
              <a:t>    pull[</a:t>
            </a:r>
            <a:r>
              <a:t>"db"</a:t>
            </a:r>
            <a:r>
              <a:rPr b="0">
                <a:solidFill>
                  <a:srgbClr val="000000"/>
                </a:solidFill>
              </a:rPr>
              <a:t>] = {</a:t>
            </a:r>
            <a:br>
              <a:rPr b="0">
                <a:solidFill>
                  <a:srgbClr val="000000"/>
                </a:solidFill>
              </a:rPr>
            </a:br>
            <a:r>
              <a:rPr b="0">
                <a:solidFill>
                  <a:srgbClr val="000000"/>
                </a:solidFill>
              </a:rPr>
              <a:t>        docker.image(</a:t>
            </a:r>
            <a:r>
              <a:t>"mongo"</a:t>
            </a:r>
            <a:r>
              <a:rPr b="0">
                <a:solidFill>
                  <a:srgbClr val="000000"/>
                </a:solidFill>
              </a:rPr>
              <a:t>).pull()</a:t>
            </a:r>
            <a:br>
              <a:rPr b="0">
                <a:solidFill>
                  <a:srgbClr val="000000"/>
                </a:solidFill>
              </a:rPr>
            </a:br>
            <a:r>
              <a:rPr b="0">
                <a:solidFill>
                  <a:srgbClr val="000000"/>
                </a:solidFill>
              </a:rPr>
              <a:t>    }</a:t>
            </a:r>
            <a:br>
              <a:rPr b="0">
                <a:solidFill>
                  <a:srgbClr val="000000"/>
                </a:solidFill>
              </a:rPr>
            </a:br>
            <a:r>
              <a:rPr b="0">
                <a:solidFill>
                  <a:srgbClr val="000000"/>
                </a:solidFill>
              </a:rPr>
              <a:t>    parallel pull</a:t>
            </a:r>
            <a:endParaRPr b="0">
              <a:solidFill>
                <a:srgbClr val="000000"/>
              </a:solidFill>
            </a:endParaRPr>
          </a:p>
        </p:txBody>
      </p:sp>
      <p:sp>
        <p:nvSpPr>
          <p:cNvPr id="1010" name="Shape 1010"/>
          <p:cNvSpPr/>
          <p:nvPr/>
        </p:nvSpPr>
        <p:spPr>
          <a:xfrm>
            <a:off x="1451140" y="393700"/>
            <a:ext cx="6325201" cy="1358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defRPr sz="3600">
                <a:solidFill>
                  <a:srgbClr val="CB3725"/>
                </a:solidFill>
                <a:latin typeface="PT Sans"/>
                <a:ea typeface="PT Sans"/>
                <a:cs typeface="PT Sans"/>
                <a:sym typeface="PT Sans"/>
              </a:defRPr>
            </a:lvl1pPr>
          </a:lstStyle>
          <a:p>
            <a:pPr/>
            <a:r>
              <a:t>Key Workflow DSL – parallel</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2" name="Shape 1012"/>
          <p:cNvSpPr/>
          <p:nvPr>
            <p:ph type="title"/>
          </p:nvPr>
        </p:nvSpPr>
        <p:spPr>
          <a:xfrm>
            <a:off x="665995" y="63500"/>
            <a:ext cx="7722746" cy="1358700"/>
          </a:xfrm>
          <a:prstGeom prst="rect">
            <a:avLst/>
          </a:prstGeom>
        </p:spPr>
        <p:txBody>
          <a:bodyPr/>
          <a:lstStyle/>
          <a:p>
            <a:pPr/>
            <a:r>
              <a:t>Key Workflow DSL – execution control</a:t>
            </a:r>
          </a:p>
        </p:txBody>
      </p:sp>
      <p:sp>
        <p:nvSpPr>
          <p:cNvPr id="1013" name="Shape 1013"/>
          <p:cNvSpPr/>
          <p:nvPr>
            <p:ph type="body" sz="half" idx="4294967295"/>
          </p:nvPr>
        </p:nvSpPr>
        <p:spPr>
          <a:xfrm>
            <a:off x="518100" y="1457034"/>
            <a:ext cx="3963001" cy="4526102"/>
          </a:xfrm>
          <a:prstGeom prst="rect">
            <a:avLst/>
          </a:prstGeom>
        </p:spPr>
        <p:txBody>
          <a:bodyPr lIns="91424" tIns="91424" rIns="91424" bIns="91424"/>
          <a:lstStyle/>
          <a:p>
            <a:pPr marL="182879" indent="-365759">
              <a:lnSpc>
                <a:spcPct val="100000"/>
              </a:lnSpc>
              <a:spcBef>
                <a:spcPts val="0"/>
              </a:spcBef>
              <a:buSzTx/>
              <a:buFontTx/>
              <a:buNone/>
              <a:defRPr sz="2000">
                <a:solidFill>
                  <a:srgbClr val="54585B"/>
                </a:solidFill>
                <a:latin typeface="PT Sans"/>
                <a:ea typeface="PT Sans"/>
                <a:cs typeface="PT Sans"/>
                <a:sym typeface="PT Sans"/>
              </a:defRPr>
            </a:p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try up to N times</a:t>
            </a:r>
          </a:p>
          <a:p>
            <a:pPr marL="0" indent="0">
              <a:lnSpc>
                <a:spcPct val="100000"/>
              </a:lnSpc>
              <a:spcBef>
                <a:spcPts val="0"/>
              </a:spcBef>
              <a:buSzTx/>
              <a:buFontTx/>
              <a:buNone/>
              <a:defRPr sz="2000">
                <a:solidFill>
                  <a:srgbClr val="54585B"/>
                </a:solidFill>
                <a:latin typeface="Courier New"/>
                <a:ea typeface="Courier New"/>
                <a:cs typeface="Courier New"/>
                <a:sym typeface="Courier New"/>
              </a:defRPr>
            </a:pPr>
            <a:r>
              <a:t>retry(10) {</a:t>
            </a:r>
          </a:p>
          <a:p>
            <a:pPr marL="0" indent="0">
              <a:lnSpc>
                <a:spcPct val="100000"/>
              </a:lnSpc>
              <a:spcBef>
                <a:spcPts val="0"/>
              </a:spcBef>
              <a:buSzTx/>
              <a:buFontTx/>
              <a:buNone/>
              <a:defRPr sz="2000">
                <a:solidFill>
                  <a:srgbClr val="54585B"/>
                </a:solidFill>
                <a:latin typeface="Courier New"/>
                <a:ea typeface="Courier New"/>
                <a:cs typeface="Courier New"/>
                <a:sym typeface="Courier New"/>
              </a:defRPr>
            </a:pPr>
            <a:r>
              <a:t>    // some block</a:t>
            </a:r>
          </a:p>
          <a:p>
            <a:pPr marL="0" indent="0">
              <a:lnSpc>
                <a:spcPct val="100000"/>
              </a:lnSpc>
              <a:spcBef>
                <a:spcPts val="0"/>
              </a:spcBef>
              <a:buSzTx/>
              <a:buFontTx/>
              <a:buNone/>
              <a:defRPr sz="2000">
                <a:solidFill>
                  <a:srgbClr val="54585B"/>
                </a:solidFill>
                <a:latin typeface="Courier New"/>
                <a:ea typeface="Courier New"/>
                <a:cs typeface="Courier New"/>
                <a:sym typeface="Courier New"/>
              </a:defRPr>
            </a:pPr>
            <a:r>
              <a:t>}</a:t>
            </a:r>
          </a:p>
          <a:p>
            <a:pPr marL="182879" indent="-365759">
              <a:lnSpc>
                <a:spcPct val="100000"/>
              </a:lnSpc>
              <a:spcBef>
                <a:spcPts val="0"/>
              </a:spcBef>
              <a:buSzTx/>
              <a:buFontTx/>
              <a:buNone/>
              <a:defRPr sz="2000">
                <a:solidFill>
                  <a:srgbClr val="54585B"/>
                </a:solidFill>
                <a:latin typeface="PT Sans"/>
                <a:ea typeface="PT Sans"/>
                <a:cs typeface="PT Sans"/>
                <a:sym typeface="PT Sans"/>
              </a:defRPr>
            </a:p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pause</a:t>
            </a:r>
          </a:p>
          <a:p>
            <a:pPr marL="182879" indent="-365759">
              <a:lnSpc>
                <a:spcPct val="100000"/>
              </a:lnSpc>
              <a:spcBef>
                <a:spcPts val="0"/>
              </a:spcBef>
              <a:buSzTx/>
              <a:buFontTx/>
              <a:buNone/>
              <a:defRPr sz="2000">
                <a:solidFill>
                  <a:srgbClr val="54585B"/>
                </a:solidFill>
                <a:latin typeface="Courier New"/>
                <a:ea typeface="Courier New"/>
                <a:cs typeface="Courier New"/>
                <a:sym typeface="Courier New"/>
              </a:defRPr>
            </a:pPr>
            <a:r>
              <a:t>sleep time: 10,</a:t>
            </a:r>
          </a:p>
          <a:p>
            <a:pPr marL="182879" indent="-365759">
              <a:lnSpc>
                <a:spcPct val="100000"/>
              </a:lnSpc>
              <a:spcBef>
                <a:spcPts val="0"/>
              </a:spcBef>
              <a:buSzTx/>
              <a:buFontTx/>
              <a:buNone/>
              <a:defRPr sz="2000">
                <a:solidFill>
                  <a:srgbClr val="54585B"/>
                </a:solidFill>
                <a:latin typeface="Courier New"/>
                <a:ea typeface="Courier New"/>
                <a:cs typeface="Courier New"/>
                <a:sym typeface="Courier New"/>
              </a:defRPr>
            </a:pPr>
            <a:r>
              <a:t>  unit: 'MINUTES'</a:t>
            </a:r>
          </a:p>
        </p:txBody>
      </p:sp>
      <p:sp>
        <p:nvSpPr>
          <p:cNvPr id="1014" name="Shape 1014"/>
          <p:cNvSpPr/>
          <p:nvPr/>
        </p:nvSpPr>
        <p:spPr>
          <a:xfrm>
            <a:off x="4187350" y="838550"/>
            <a:ext cx="4738801" cy="413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sz="2000">
                <a:solidFill>
                  <a:srgbClr val="54585B"/>
                </a:solidFill>
                <a:latin typeface="Courier New"/>
                <a:ea typeface="Courier New"/>
                <a:cs typeface="Courier New"/>
                <a:sym typeface="Courier New"/>
              </a:defRPr>
            </a:pPr>
          </a:p>
          <a:p>
            <a:pPr>
              <a:defRPr sz="2000">
                <a:solidFill>
                  <a:srgbClr val="54585B"/>
                </a:solidFill>
                <a:latin typeface="PT Sans"/>
                <a:ea typeface="PT Sans"/>
                <a:cs typeface="PT Sans"/>
                <a:sym typeface="PT Sans"/>
              </a:defRPr>
            </a:pPr>
          </a:p>
          <a:p>
            <a:pPr>
              <a:defRPr sz="2000">
                <a:solidFill>
                  <a:srgbClr val="54585B"/>
                </a:solidFill>
                <a:latin typeface="PT Sans"/>
                <a:ea typeface="PT Sans"/>
                <a:cs typeface="PT Sans"/>
                <a:sym typeface="PT Sans"/>
              </a:defRPr>
            </a:pPr>
          </a:p>
          <a:p>
            <a:pPr marL="457200" indent="-406400">
              <a:buClr>
                <a:srgbClr val="54585B"/>
              </a:buClr>
              <a:buSzPct val="100000"/>
              <a:buFont typeface="Arial"/>
              <a:buChar char="●"/>
              <a:defRPr sz="2000">
                <a:solidFill>
                  <a:srgbClr val="54585B"/>
                </a:solidFill>
                <a:latin typeface="PT Sans"/>
                <a:ea typeface="PT Sans"/>
                <a:cs typeface="PT Sans"/>
                <a:sym typeface="PT Sans"/>
              </a:defRPr>
            </a:pPr>
            <a:r>
              <a:t>wait for event</a:t>
            </a:r>
          </a:p>
          <a:p>
            <a:pPr>
              <a:defRPr sz="2000">
                <a:solidFill>
                  <a:srgbClr val="54585B"/>
                </a:solidFill>
                <a:latin typeface="Courier New"/>
                <a:ea typeface="Courier New"/>
                <a:cs typeface="Courier New"/>
                <a:sym typeface="Courier New"/>
              </a:defRPr>
            </a:pPr>
            <a:r>
              <a:t>waitUntil {</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p>
          <a:p>
            <a:pPr marL="457200" indent="-406400">
              <a:buClr>
                <a:srgbClr val="54585B"/>
              </a:buClr>
              <a:buSzPct val="100000"/>
              <a:buFont typeface="Arial"/>
              <a:buChar char="●"/>
              <a:defRPr sz="2000">
                <a:solidFill>
                  <a:srgbClr val="54585B"/>
                </a:solidFill>
                <a:latin typeface="PT Sans"/>
                <a:ea typeface="PT Sans"/>
                <a:cs typeface="PT Sans"/>
                <a:sym typeface="PT Sans"/>
              </a:defRPr>
            </a:pPr>
            <a:r>
              <a:t>timeout</a:t>
            </a:r>
          </a:p>
          <a:p>
            <a:pPr>
              <a:defRPr sz="2000">
                <a:solidFill>
                  <a:srgbClr val="54585B"/>
                </a:solidFill>
                <a:latin typeface="Courier New"/>
                <a:ea typeface="Courier New"/>
                <a:cs typeface="Courier New"/>
                <a:sym typeface="Courier New"/>
              </a:defRPr>
            </a:pPr>
            <a:r>
              <a:t>timeout(time: 100,</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   unit: 'SECONDS') {</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a:t>
            </a:r>
          </a:p>
        </p:txBody>
      </p:sp>
      <p:sp>
        <p:nvSpPr>
          <p:cNvPr id="1015" name="Shape 1015"/>
          <p:cNvSpPr/>
          <p:nvPr/>
        </p:nvSpPr>
        <p:spPr>
          <a:xfrm>
            <a:off x="7684691" y="1882375"/>
            <a:ext cx="4480129" cy="4526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marL="182879" indent="-365759">
              <a:defRPr sz="2000">
                <a:solidFill>
                  <a:srgbClr val="54585B"/>
                </a:solidFill>
                <a:latin typeface="PT Sans"/>
                <a:ea typeface="PT Sans"/>
                <a:cs typeface="PT Sans"/>
                <a:sym typeface="PT Sans"/>
              </a:defRPr>
            </a:pPr>
            <a:r>
              <a:t>You can also rely on Groovy control flow syntax</a:t>
            </a:r>
          </a:p>
          <a:p>
            <a:pPr marL="182879" indent="-365759">
              <a:defRPr sz="2000">
                <a:solidFill>
                  <a:srgbClr val="54585B"/>
                </a:solidFill>
                <a:latin typeface="PT Sans"/>
                <a:ea typeface="PT Sans"/>
                <a:cs typeface="PT Sans"/>
                <a:sym typeface="PT Sans"/>
              </a:defRPr>
            </a:pPr>
          </a:p>
          <a:p>
            <a:pPr marL="182879" indent="-365759">
              <a:defRPr sz="2000">
                <a:solidFill>
                  <a:srgbClr val="54585B"/>
                </a:solidFill>
                <a:latin typeface="Courier New"/>
                <a:ea typeface="Courier New"/>
                <a:cs typeface="Courier New"/>
                <a:sym typeface="Courier New"/>
              </a:defRPr>
            </a:pPr>
            <a:r>
              <a:t>while(something) {</a:t>
            </a:r>
          </a:p>
          <a:p>
            <a:pPr marL="182879" indent="-365759">
              <a:defRPr sz="2000">
                <a:solidFill>
                  <a:srgbClr val="54585B"/>
                </a:solidFill>
                <a:latin typeface="Courier New"/>
                <a:ea typeface="Courier New"/>
                <a:cs typeface="Courier New"/>
                <a:sym typeface="Courier New"/>
              </a:defRPr>
            </a:pPr>
            <a:r>
              <a:t>    // do something</a:t>
            </a:r>
          </a:p>
          <a:p>
            <a:pPr marL="182879" indent="-365759">
              <a:defRPr sz="2000">
                <a:solidFill>
                  <a:srgbClr val="54585B"/>
                </a:solidFill>
                <a:latin typeface="Courier New"/>
                <a:ea typeface="Courier New"/>
                <a:cs typeface="Courier New"/>
                <a:sym typeface="Courier New"/>
              </a:defRPr>
            </a:pPr>
            <a:r>
              <a:t>    if (something_else) {</a:t>
            </a:r>
          </a:p>
          <a:p>
            <a:pPr indent="457200">
              <a:defRPr sz="2000">
                <a:solidFill>
                  <a:srgbClr val="54585B"/>
                </a:solidFill>
                <a:latin typeface="Courier New"/>
                <a:ea typeface="Courier New"/>
                <a:cs typeface="Courier New"/>
                <a:sym typeface="Courier New"/>
              </a:defRPr>
            </a:pPr>
            <a:r>
              <a:t>    // do something else</a:t>
            </a:r>
          </a:p>
          <a:p>
            <a:pPr marL="182879" indent="-365759">
              <a:defRPr sz="2000">
                <a:solidFill>
                  <a:srgbClr val="54585B"/>
                </a:solidFill>
                <a:latin typeface="Courier New"/>
                <a:ea typeface="Courier New"/>
                <a:cs typeface="Courier New"/>
                <a:sym typeface="Courier New"/>
              </a:defRPr>
            </a:pPr>
            <a:r>
              <a:t>    } </a:t>
            </a:r>
          </a:p>
          <a:p>
            <a:pPr marL="182879" indent="-365759">
              <a:defRPr sz="2000">
                <a:solidFill>
                  <a:srgbClr val="54585B"/>
                </a:solidFill>
                <a:latin typeface="Courier New"/>
                <a:ea typeface="Courier New"/>
                <a:cs typeface="Courier New"/>
                <a:sym typeface="Courier New"/>
              </a:defRPr>
            </a:pPr>
            <a:r>
              <a: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7" name="Shape 1017"/>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Change the script so that the execution of </a:t>
            </a:r>
            <a:r>
              <a:rPr i="1"/>
              <a:t>post-deployment tests</a:t>
            </a:r>
            <a:r>
              <a:t> is retried in case of a failure.</a:t>
            </a:r>
          </a:p>
        </p:txBody>
      </p:sp>
      <p:sp>
        <p:nvSpPr>
          <p:cNvPr id="1018" name="Shape 1018"/>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sz="1200">
                <a:solidFill>
                  <a:srgbClr val="008F00"/>
                </a:solidFill>
                <a:latin typeface="Menlo"/>
                <a:ea typeface="Menlo"/>
                <a:cs typeface="Menlo"/>
                <a:sym typeface="Menlo"/>
              </a:defRPr>
            </a:pPr>
            <a:r>
              <a:rPr>
                <a:solidFill>
                  <a:srgbClr val="000000"/>
                </a:solidFill>
              </a:rPr>
              <a:t>retry(</a:t>
            </a:r>
            <a:r>
              <a:rPr>
                <a:solidFill>
                  <a:srgbClr val="0433FF"/>
                </a:solidFill>
              </a:rPr>
              <a:t>2</a:t>
            </a:r>
            <a:r>
              <a:rPr>
                <a:solidFill>
                  <a:srgbClr val="000000"/>
                </a:solidFill>
              </a:rPr>
              <a:t>) {</a:t>
            </a:r>
            <a:br>
              <a:rPr>
                <a:solidFill>
                  <a:srgbClr val="000000"/>
                </a:solidFill>
              </a:rPr>
            </a:br>
            <a:r>
              <a:rPr>
                <a:solidFill>
                  <a:srgbClr val="000000"/>
                </a:solidFill>
              </a:rPr>
              <a:t>    sh </a:t>
            </a:r>
            <a:r>
              <a:rPr b="1"/>
              <a:t>"./run_tests.sh"</a:t>
            </a:r>
            <a:br>
              <a:rPr b="1"/>
            </a:br>
            <a:r>
              <a:rPr>
                <a:solidFill>
                  <a:srgbClr val="000000"/>
                </a:solidFill>
              </a:rPr>
              <a:t>}</a:t>
            </a:r>
          </a:p>
        </p:txBody>
      </p:sp>
      <p:sp>
        <p:nvSpPr>
          <p:cNvPr id="1019" name="Shape 1019"/>
          <p:cNvSpPr/>
          <p:nvPr>
            <p:ph type="title"/>
          </p:nvPr>
        </p:nvSpPr>
        <p:spPr>
          <a:xfrm>
            <a:off x="665995" y="279400"/>
            <a:ext cx="7722746" cy="1358700"/>
          </a:xfrm>
          <a:prstGeom prst="rect">
            <a:avLst/>
          </a:prstGeom>
        </p:spPr>
        <p:txBody>
          <a:bodyPr anchor="b"/>
          <a:lstStyle/>
          <a:p>
            <a:pPr/>
            <a:r>
              <a:t>Key Workflow DSL – execution control</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1" name="Shape 102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Change the script so that there is a pause of </a:t>
            </a:r>
            <a:r>
              <a:rPr i="1"/>
              <a:t>2 seconds</a:t>
            </a:r>
            <a:r>
              <a:t> after the service is deployed.</a:t>
            </a:r>
          </a:p>
        </p:txBody>
      </p:sp>
      <p:sp>
        <p:nvSpPr>
          <p:cNvPr id="1022" name="Shape 1022"/>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sz="1200">
                <a:latin typeface="Menlo"/>
                <a:ea typeface="Menlo"/>
                <a:cs typeface="Menlo"/>
                <a:sym typeface="Menlo"/>
              </a:defRPr>
            </a:pPr>
            <a:r>
              <a:t>    sleep </a:t>
            </a:r>
            <a:r>
              <a:rPr>
                <a:solidFill>
                  <a:srgbClr val="0433FF"/>
                </a:solidFill>
              </a:rPr>
              <a:t>2</a:t>
            </a:r>
          </a:p>
        </p:txBody>
      </p:sp>
      <p:sp>
        <p:nvSpPr>
          <p:cNvPr id="1023" name="Shape 1023"/>
          <p:cNvSpPr/>
          <p:nvPr>
            <p:ph type="title"/>
          </p:nvPr>
        </p:nvSpPr>
        <p:spPr>
          <a:xfrm>
            <a:off x="665995" y="279400"/>
            <a:ext cx="7722746" cy="1358700"/>
          </a:xfrm>
          <a:prstGeom prst="rect">
            <a:avLst/>
          </a:prstGeom>
        </p:spPr>
        <p:txBody>
          <a:bodyPr anchor="b"/>
          <a:lstStyle/>
          <a:p>
            <a:pPr/>
            <a:r>
              <a:t>Key Workflow DSL – execution control</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2" name="Shape 752"/>
          <p:cNvSpPr/>
          <p:nvPr>
            <p:ph type="title"/>
          </p:nvPr>
        </p:nvSpPr>
        <p:spPr>
          <a:xfrm>
            <a:off x="2419140" y="2667000"/>
            <a:ext cx="6325201" cy="1358701"/>
          </a:xfrm>
          <a:prstGeom prst="rect">
            <a:avLst/>
          </a:prstGeom>
        </p:spPr>
        <p:txBody>
          <a:bodyPr/>
          <a:lstStyle/>
          <a:p>
            <a:pPr/>
            <a:r>
              <a:t>What is Workflow?</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5" name="Shape 1025"/>
          <p:cNvSpPr/>
          <p:nvPr>
            <p:ph type="title"/>
          </p:nvPr>
        </p:nvSpPr>
        <p:spPr>
          <a:xfrm>
            <a:off x="1199940" y="1041400"/>
            <a:ext cx="6325201" cy="1358701"/>
          </a:xfrm>
          <a:prstGeom prst="rect">
            <a:avLst/>
          </a:prstGeom>
        </p:spPr>
        <p:txBody>
          <a:bodyPr/>
          <a:lstStyle/>
          <a:p>
            <a:pPr/>
            <a:r>
              <a:t>Key Workflow DSL – checkpoint</a:t>
            </a:r>
          </a:p>
        </p:txBody>
      </p:sp>
      <p:sp>
        <p:nvSpPr>
          <p:cNvPr id="1026" name="Shape 1026"/>
          <p:cNvSpPr/>
          <p:nvPr>
            <p:ph type="body" idx="4294967295"/>
          </p:nvPr>
        </p:nvSpPr>
        <p:spPr>
          <a:xfrm>
            <a:off x="1641231" y="3089433"/>
            <a:ext cx="9715724" cy="3446034"/>
          </a:xfrm>
          <a:prstGeom prst="rect">
            <a:avLst/>
          </a:prstGeom>
        </p:spPr>
        <p:txBody>
          <a:bodyPr lIns="91424" tIns="91424" rIns="91424" bIns="91424"/>
          <a:lstStyle/>
          <a:p>
            <a:pPr marL="182879" indent="-182879">
              <a:lnSpc>
                <a:spcPct val="100000"/>
              </a:lnSpc>
              <a:spcBef>
                <a:spcPts val="0"/>
              </a:spcBef>
              <a:buSzTx/>
              <a:buFontTx/>
              <a:buNone/>
              <a:defRPr>
                <a:solidFill>
                  <a:srgbClr val="54585B"/>
                </a:solidFill>
                <a:latin typeface="PT Sans"/>
                <a:ea typeface="PT Sans"/>
                <a:cs typeface="PT Sans"/>
                <a:sym typeface="PT Sans"/>
              </a:defRPr>
            </a:pPr>
            <a:r>
              <a:t>Complex workflow may fail due to external causes (test resource offline, etc…)</a:t>
            </a:r>
          </a:p>
          <a:p>
            <a:pPr marL="182879" indent="-182879">
              <a:lnSpc>
                <a:spcPct val="100000"/>
              </a:lnSpc>
              <a:spcBef>
                <a:spcPts val="0"/>
              </a:spcBef>
              <a:buSzTx/>
              <a:buFontTx/>
              <a:buNone/>
              <a:defRPr>
                <a:solidFill>
                  <a:srgbClr val="54585B"/>
                </a:solidFill>
                <a:latin typeface="PT Sans"/>
                <a:ea typeface="PT Sans"/>
                <a:cs typeface="PT Sans"/>
                <a:sym typeface="PT Sans"/>
              </a:defRPr>
            </a:pPr>
            <a:r>
              <a:t>Restarting from step 1 would be a waste of time and resources</a:t>
            </a:r>
          </a:p>
          <a:p>
            <a:pPr marL="182879" indent="-182879">
              <a:lnSpc>
                <a:spcPct val="100000"/>
              </a:lnSpc>
              <a:spcBef>
                <a:spcPts val="0"/>
              </a:spcBef>
              <a:buSzTx/>
              <a:buFontTx/>
              <a:buNone/>
              <a:defRPr>
                <a:solidFill>
                  <a:srgbClr val="54585B"/>
                </a:solidFill>
                <a:latin typeface="PT Sans"/>
                <a:ea typeface="PT Sans"/>
                <a:cs typeface="PT Sans"/>
                <a:sym typeface="PT Sans"/>
              </a:defRPr>
            </a:pPr>
          </a:p>
          <a:p>
            <a:pPr marL="182879" indent="-182879">
              <a:lnSpc>
                <a:spcPct val="100000"/>
              </a:lnSpc>
              <a:spcBef>
                <a:spcPts val="0"/>
              </a:spcBef>
              <a:buSzTx/>
              <a:buFontTx/>
              <a:buNone/>
              <a:defRPr>
                <a:solidFill>
                  <a:srgbClr val="54585B"/>
                </a:solidFill>
                <a:latin typeface="PT Sans"/>
                <a:ea typeface="PT Sans"/>
                <a:cs typeface="PT Sans"/>
                <a:sym typeface="PT Sans"/>
              </a:defRPr>
            </a:pPr>
            <a:r>
              <a:t>Checkpoints capture the workflow state</a:t>
            </a:r>
          </a:p>
          <a:p>
            <a:pPr marL="182879" indent="-182879">
              <a:lnSpc>
                <a:spcPct val="100000"/>
              </a:lnSpc>
              <a:spcBef>
                <a:spcPts val="0"/>
              </a:spcBef>
              <a:buSzTx/>
              <a:buFontTx/>
              <a:buNone/>
              <a:defRPr>
                <a:solidFill>
                  <a:srgbClr val="54585B"/>
                </a:solidFill>
                <a:latin typeface="PT Sans"/>
                <a:ea typeface="PT Sans"/>
                <a:cs typeface="PT Sans"/>
                <a:sym typeface="PT Sans"/>
              </a:defRPr>
            </a:pPr>
          </a:p>
          <a:p>
            <a:pPr marL="182879" indent="-182879">
              <a:lnSpc>
                <a:spcPct val="100000"/>
              </a:lnSpc>
              <a:spcBef>
                <a:spcPts val="0"/>
              </a:spcBef>
              <a:buSzTx/>
              <a:buFontTx/>
              <a:buNone/>
              <a:defRPr>
                <a:solidFill>
                  <a:srgbClr val="54585B"/>
                </a:solidFill>
                <a:latin typeface="PT Sans"/>
                <a:ea typeface="PT Sans"/>
                <a:cs typeface="PT Sans"/>
                <a:sym typeface="PT Sans"/>
              </a:defRPr>
            </a:pPr>
            <a:r>
              <a:t>Allow to start a new execution from intermediate state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8" name="Shape 1028"/>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p>
          <a:p>
            <a:pPr/>
          </a:p>
          <a:p>
            <a:pPr/>
            <a:r>
              <a:t>Add checkpoint </a:t>
            </a:r>
            <a:r>
              <a:rPr i="1"/>
              <a:t>deploy</a:t>
            </a:r>
            <a:r>
              <a:t> before deployment to production</a:t>
            </a:r>
          </a:p>
        </p:txBody>
      </p:sp>
      <p:sp>
        <p:nvSpPr>
          <p:cNvPr id="1029" name="Shape 1029"/>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FontTx/>
              <a:buNone/>
              <a:defRPr sz="1200">
                <a:latin typeface="Menlo"/>
                <a:ea typeface="Menlo"/>
                <a:cs typeface="Menlo"/>
                <a:sym typeface="Menlo"/>
              </a:defRPr>
            </a:pPr>
            <a:r>
              <a:t>    checkpoint </a:t>
            </a:r>
            <a:r>
              <a:rPr b="1">
                <a:solidFill>
                  <a:srgbClr val="008F00"/>
                </a:solidFill>
              </a:rPr>
              <a:t>"deploy"</a:t>
            </a:r>
          </a:p>
        </p:txBody>
      </p:sp>
      <p:sp>
        <p:nvSpPr>
          <p:cNvPr id="1030" name="Shape 1030"/>
          <p:cNvSpPr/>
          <p:nvPr>
            <p:ph type="title"/>
          </p:nvPr>
        </p:nvSpPr>
        <p:spPr>
          <a:xfrm>
            <a:off x="882440" y="393700"/>
            <a:ext cx="6325201" cy="1358701"/>
          </a:xfrm>
          <a:prstGeom prst="rect">
            <a:avLst/>
          </a:prstGeom>
        </p:spPr>
        <p:txBody>
          <a:bodyPr anchor="b"/>
          <a:lstStyle/>
          <a:p>
            <a:pPr/>
            <a:r>
              <a:t>Key Workflow DSL – checkpoint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2" name="Shape 1032"/>
          <p:cNvSpPr/>
          <p:nvPr>
            <p:ph type="title"/>
          </p:nvPr>
        </p:nvSpPr>
        <p:spPr>
          <a:xfrm>
            <a:off x="1352340" y="393700"/>
            <a:ext cx="6325201" cy="1358698"/>
          </a:xfrm>
          <a:prstGeom prst="rect">
            <a:avLst/>
          </a:prstGeom>
        </p:spPr>
        <p:txBody>
          <a:bodyPr/>
          <a:lstStyle/>
          <a:p>
            <a:pPr/>
            <a:r>
              <a:t>Workflow Stage View</a:t>
            </a:r>
          </a:p>
        </p:txBody>
      </p:sp>
      <p:pic>
        <p:nvPicPr>
          <p:cNvPr id="1033" name="Screen Shot 2015-12-23 at 02.13.39.png"/>
          <p:cNvPicPr>
            <a:picLocks noChangeAspect="1"/>
          </p:cNvPicPr>
          <p:nvPr/>
        </p:nvPicPr>
        <p:blipFill>
          <a:blip r:embed="rId2">
            <a:extLst/>
          </a:blip>
          <a:stretch>
            <a:fillRect/>
          </a:stretch>
        </p:blipFill>
        <p:spPr>
          <a:xfrm>
            <a:off x="5603311" y="1902825"/>
            <a:ext cx="6325201" cy="3417448"/>
          </a:xfrm>
          <a:prstGeom prst="rect">
            <a:avLst/>
          </a:prstGeom>
          <a:ln w="12700">
            <a:miter lim="400000"/>
          </a:ln>
        </p:spPr>
      </p:pic>
      <p:sp>
        <p:nvSpPr>
          <p:cNvPr id="1034" name="Shape 1034"/>
          <p:cNvSpPr/>
          <p:nvPr>
            <p:ph type="body" sz="half" idx="4294967295"/>
          </p:nvPr>
        </p:nvSpPr>
        <p:spPr>
          <a:xfrm>
            <a:off x="325441" y="1704565"/>
            <a:ext cx="4802015" cy="4883388"/>
          </a:xfrm>
          <a:prstGeom prst="rect">
            <a:avLst/>
          </a:prstGeom>
        </p:spPr>
        <p:txBody>
          <a:bodyPr lIns="91424" tIns="91424" rIns="91424" bIns="91424"/>
          <a:lstStyle>
            <a:lvl1pPr marL="170078" indent="-170078" defTabSz="850391">
              <a:lnSpc>
                <a:spcPct val="100000"/>
              </a:lnSpc>
              <a:spcBef>
                <a:spcPts val="0"/>
              </a:spcBef>
              <a:buSzTx/>
              <a:buFontTx/>
              <a:buNone/>
              <a:defRPr sz="2604">
                <a:solidFill>
                  <a:srgbClr val="54585B"/>
                </a:solidFill>
                <a:latin typeface="PT Sans"/>
                <a:ea typeface="PT Sans"/>
                <a:cs typeface="PT Sans"/>
                <a:sym typeface="PT Sans"/>
              </a:defRPr>
            </a:lvl1pPr>
          </a:lstStyle>
          <a:p>
            <a:pPr/>
            <a:r>
              <a:t>When you have complex builds pipelines, it is useful to be able to see the progress of each stage. To that end, Jenkins Enterprise includes an extended visualization of workflow build history on the index page of a flow project, under Stage View. (You can also click on Full Stage View to get a full-screen view.)</a:t>
            </a:r>
          </a:p>
        </p:txBody>
      </p:sp>
      <p:sp>
        <p:nvSpPr>
          <p:cNvPr id="1035" name="Shape 1035"/>
          <p:cNvSpPr/>
          <p:nvPr/>
        </p:nvSpPr>
        <p:spPr>
          <a:xfrm>
            <a:off x="5556737" y="5414867"/>
            <a:ext cx="6558992" cy="135869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marL="155447" indent="-155447" defTabSz="777240">
              <a:defRPr sz="2380">
                <a:solidFill>
                  <a:srgbClr val="54585B"/>
                </a:solidFill>
                <a:latin typeface="PT Sans"/>
                <a:ea typeface="PT Sans"/>
                <a:cs typeface="PT Sans"/>
                <a:sym typeface="PT Sans"/>
              </a:defRPr>
            </a:lvl1pPr>
          </a:lstStyle>
          <a:p>
            <a:pPr/>
            <a:r>
              <a:t>By adding Stage View to your Workflow jobs it allows users to easily identify the progress of each stage within the job.</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7" name="Shape 1037"/>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p>
          <a:p>
            <a:pPr/>
          </a:p>
          <a:p>
            <a:pPr/>
            <a:r>
              <a:t>Convert the deployment workflow script into a template</a:t>
            </a:r>
          </a:p>
        </p:txBody>
      </p:sp>
      <p:sp>
        <p:nvSpPr>
          <p:cNvPr id="1038" name="Shape 1038"/>
          <p:cNvSpPr/>
          <p:nvPr>
            <p:ph type="title"/>
          </p:nvPr>
        </p:nvSpPr>
        <p:spPr>
          <a:xfrm>
            <a:off x="882440" y="393700"/>
            <a:ext cx="6325201" cy="1358701"/>
          </a:xfrm>
          <a:prstGeom prst="rect">
            <a:avLst/>
          </a:prstGeom>
        </p:spPr>
        <p:txBody>
          <a:bodyPr anchor="b"/>
          <a:lstStyle/>
          <a:p>
            <a:pPr/>
            <a:r>
              <a:t>Workflow and Job Template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0" name="Shape 1040"/>
          <p:cNvSpPr/>
          <p:nvPr>
            <p:ph type="title"/>
          </p:nvPr>
        </p:nvSpPr>
        <p:spPr>
          <a:xfrm>
            <a:off x="914400" y="2127738"/>
            <a:ext cx="10464801" cy="2111101"/>
          </a:xfrm>
          <a:prstGeom prst="rect">
            <a:avLst/>
          </a:prstGeom>
        </p:spPr>
        <p:txBody>
          <a:bodyPr/>
          <a:lstStyle/>
          <a:p>
            <a:pPr algn="ctr">
              <a:defRPr sz="2800"/>
            </a:pPr>
            <a:r>
              <a:t>Workflow with Docker</a:t>
            </a:r>
            <a:br/>
            <a:r>
              <a:rPr sz="3200"/>
              <a:t>Day 4</a:t>
            </a:r>
            <a:endParaRPr sz="3200"/>
          </a:p>
          <a:p>
            <a:pPr algn="ctr">
              <a:defRPr sz="2800"/>
            </a:pPr>
            <a:r>
              <a:rPr sz="3200"/>
              <a:t>Bring Your Own Project</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ph type="title"/>
          </p:nvPr>
        </p:nvSpPr>
        <p:spPr>
          <a:xfrm>
            <a:off x="2123087" y="833967"/>
            <a:ext cx="8227501" cy="836099"/>
          </a:xfrm>
          <a:prstGeom prst="rect">
            <a:avLst/>
          </a:prstGeom>
        </p:spPr>
        <p:txBody>
          <a:bodyPr/>
          <a:lstStyle/>
          <a:p>
            <a:pPr/>
            <a:r>
              <a:t>What is Jenkins Workflow</a:t>
            </a:r>
          </a:p>
        </p:txBody>
      </p:sp>
      <p:sp>
        <p:nvSpPr>
          <p:cNvPr id="755" name="Shape 755"/>
          <p:cNvSpPr/>
          <p:nvPr>
            <p:ph type="body" idx="1"/>
          </p:nvPr>
        </p:nvSpPr>
        <p:spPr>
          <a:xfrm>
            <a:off x="2123831" y="1691865"/>
            <a:ext cx="8226599" cy="4526102"/>
          </a:xfrm>
          <a:prstGeom prst="rect">
            <a:avLst/>
          </a:prstGeom>
        </p:spPr>
        <p:txBody>
          <a:bodyPr/>
          <a:lstStyle/>
          <a:p>
            <a:pPr/>
            <a:r>
              <a:t>CD is about setting a “pipeline”, from SCM commit to deployed application</a:t>
            </a:r>
          </a:p>
          <a:p>
            <a:pPr/>
          </a:p>
          <a:p>
            <a:pPr/>
          </a:p>
          <a:p>
            <a:pPr/>
          </a:p>
          <a:p>
            <a:pPr/>
            <a:r>
              <a:t>Jenkins can chain jobs this way, but ...</a:t>
            </a:r>
          </a:p>
        </p:txBody>
      </p:sp>
      <p:grpSp>
        <p:nvGrpSpPr>
          <p:cNvPr id="758" name="Group 758"/>
          <p:cNvGrpSpPr/>
          <p:nvPr/>
        </p:nvGrpSpPr>
        <p:grpSpPr>
          <a:xfrm>
            <a:off x="2312524" y="2863949"/>
            <a:ext cx="2362201" cy="571501"/>
            <a:chOff x="0" y="0"/>
            <a:chExt cx="2362200" cy="571500"/>
          </a:xfrm>
        </p:grpSpPr>
        <p:sp>
          <p:nvSpPr>
            <p:cNvPr id="756" name="Shape 756"/>
            <p:cNvSpPr/>
            <p:nvPr/>
          </p:nvSpPr>
          <p:spPr>
            <a:xfrm>
              <a:off x="0" y="0"/>
              <a:ext cx="2362200" cy="571500"/>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757" name="Shape 757"/>
            <p:cNvSpPr/>
            <p:nvPr/>
          </p:nvSpPr>
          <p:spPr>
            <a:xfrm>
              <a:off x="0" y="106680"/>
              <a:ext cx="236220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Build</a:t>
              </a:r>
            </a:p>
          </p:txBody>
        </p:sp>
      </p:grpSp>
      <p:grpSp>
        <p:nvGrpSpPr>
          <p:cNvPr id="761" name="Group 761"/>
          <p:cNvGrpSpPr/>
          <p:nvPr/>
        </p:nvGrpSpPr>
        <p:grpSpPr>
          <a:xfrm>
            <a:off x="5055725" y="2863949"/>
            <a:ext cx="2362201" cy="571501"/>
            <a:chOff x="0" y="0"/>
            <a:chExt cx="2362200" cy="571500"/>
          </a:xfrm>
        </p:grpSpPr>
        <p:sp>
          <p:nvSpPr>
            <p:cNvPr id="759" name="Shape 759"/>
            <p:cNvSpPr/>
            <p:nvPr/>
          </p:nvSpPr>
          <p:spPr>
            <a:xfrm>
              <a:off x="0" y="0"/>
              <a:ext cx="2362200" cy="571500"/>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760" name="Shape 760"/>
            <p:cNvSpPr/>
            <p:nvPr/>
          </p:nvSpPr>
          <p:spPr>
            <a:xfrm>
              <a:off x="0" y="106680"/>
              <a:ext cx="236220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Test</a:t>
              </a:r>
            </a:p>
          </p:txBody>
        </p:sp>
      </p:grpSp>
      <p:grpSp>
        <p:nvGrpSpPr>
          <p:cNvPr id="764" name="Group 764"/>
          <p:cNvGrpSpPr/>
          <p:nvPr/>
        </p:nvGrpSpPr>
        <p:grpSpPr>
          <a:xfrm>
            <a:off x="7798924" y="2863949"/>
            <a:ext cx="2362201" cy="571501"/>
            <a:chOff x="0" y="0"/>
            <a:chExt cx="2362200" cy="571500"/>
          </a:xfrm>
        </p:grpSpPr>
        <p:sp>
          <p:nvSpPr>
            <p:cNvPr id="762" name="Shape 762"/>
            <p:cNvSpPr/>
            <p:nvPr/>
          </p:nvSpPr>
          <p:spPr>
            <a:xfrm>
              <a:off x="0" y="0"/>
              <a:ext cx="2362200" cy="571500"/>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9" tIns="45719" rIns="45719" bIns="45719" numCol="1" anchor="ctr">
              <a:noAutofit/>
            </a:bodyPr>
            <a:lstStyle/>
            <a:p>
              <a:pPr algn="ctr">
                <a:defRPr>
                  <a:solidFill>
                    <a:srgbClr val="54585B"/>
                  </a:solidFill>
                  <a:latin typeface="Arial"/>
                  <a:ea typeface="Arial"/>
                  <a:cs typeface="Arial"/>
                  <a:sym typeface="Arial"/>
                </a:defRPr>
              </a:pPr>
            </a:p>
          </p:txBody>
        </p:sp>
        <p:sp>
          <p:nvSpPr>
            <p:cNvPr id="763" name="Shape 763"/>
            <p:cNvSpPr/>
            <p:nvPr/>
          </p:nvSpPr>
          <p:spPr>
            <a:xfrm>
              <a:off x="0" y="106680"/>
              <a:ext cx="236220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Deploy</a:t>
              </a:r>
            </a:p>
          </p:txBody>
        </p:sp>
      </p:grpSp>
      <p:sp>
        <p:nvSpPr>
          <p:cNvPr id="767" name="Shape 767"/>
          <p:cNvSpPr/>
          <p:nvPr/>
        </p:nvSpPr>
        <p:spPr>
          <a:xfrm>
            <a:off x="4679487" y="3149699"/>
            <a:ext cx="37147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25400">
            <a:solidFill>
              <a:srgbClr val="262626"/>
            </a:solidFill>
            <a:tailEnd type="stealth"/>
          </a:ln>
        </p:spPr>
        <p:txBody>
          <a:bodyPr/>
          <a:lstStyle/>
          <a:p>
            <a:pPr/>
          </a:p>
        </p:txBody>
      </p:sp>
      <p:sp>
        <p:nvSpPr>
          <p:cNvPr id="768" name="Shape 768"/>
          <p:cNvSpPr/>
          <p:nvPr/>
        </p:nvSpPr>
        <p:spPr>
          <a:xfrm>
            <a:off x="7422687" y="3149699"/>
            <a:ext cx="371476"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00" y="0"/>
                  <a:pt x="14400" y="0"/>
                  <a:pt x="21600" y="21600"/>
                </a:cubicBezTo>
              </a:path>
            </a:pathLst>
          </a:custGeom>
          <a:ln w="25400">
            <a:solidFill>
              <a:srgbClr val="262626"/>
            </a:solidFill>
            <a:tailEnd type="stealth"/>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 name="Shape 770"/>
          <p:cNvSpPr/>
          <p:nvPr>
            <p:ph type="title"/>
          </p:nvPr>
        </p:nvSpPr>
        <p:spPr>
          <a:xfrm>
            <a:off x="2123087" y="833967"/>
            <a:ext cx="8227501" cy="836099"/>
          </a:xfrm>
          <a:prstGeom prst="rect">
            <a:avLst/>
          </a:prstGeom>
        </p:spPr>
        <p:txBody>
          <a:bodyPr/>
          <a:lstStyle/>
          <a:p>
            <a:pPr/>
            <a:r>
              <a:t>Jenkins CD pipeline</a:t>
            </a:r>
          </a:p>
        </p:txBody>
      </p:sp>
      <p:sp>
        <p:nvSpPr>
          <p:cNvPr id="771" name="Shape 771"/>
          <p:cNvSpPr/>
          <p:nvPr>
            <p:ph type="body" idx="1"/>
          </p:nvPr>
        </p:nvSpPr>
        <p:spPr>
          <a:xfrm>
            <a:off x="2123825" y="1691906"/>
            <a:ext cx="8226599" cy="4953301"/>
          </a:xfrm>
          <a:prstGeom prst="rect">
            <a:avLst/>
          </a:prstGeom>
        </p:spPr>
        <p:txBody>
          <a:bodyPr/>
          <a:lstStyle/>
          <a:p>
            <a:pPr indent="-365759"/>
            <a:r>
              <a:t>a real world CD pipeline is way more complex !</a:t>
            </a:r>
          </a:p>
          <a:p>
            <a:pPr indent="-365759"/>
          </a:p>
          <a:p>
            <a:pPr marL="457200" indent="-406400">
              <a:buClr>
                <a:srgbClr val="54585B"/>
              </a:buClr>
              <a:buSzPct val="100000"/>
              <a:buFont typeface="Arial"/>
              <a:buChar char="●"/>
            </a:pPr>
            <a:r>
              <a:t>requires (complex) conditional logic</a:t>
            </a:r>
          </a:p>
          <a:p>
            <a:pPr marL="457200" indent="-406400">
              <a:buClr>
                <a:srgbClr val="54585B"/>
              </a:buClr>
              <a:buSzPct val="100000"/>
              <a:buFont typeface="Arial"/>
              <a:buChar char="●"/>
            </a:pPr>
            <a:r>
              <a:t>requires resources allocation and cleanup</a:t>
            </a:r>
          </a:p>
          <a:p>
            <a:pPr marL="457200" indent="-406400">
              <a:buClr>
                <a:srgbClr val="54585B"/>
              </a:buClr>
              <a:buSzPct val="100000"/>
              <a:buFont typeface="Arial"/>
              <a:buChar char="●"/>
            </a:pPr>
            <a:r>
              <a:t>involves human interaction for manual approval </a:t>
            </a:r>
          </a:p>
          <a:p>
            <a:pPr marL="457200" indent="-406400">
              <a:buClr>
                <a:srgbClr val="54585B"/>
              </a:buClr>
              <a:buSzPct val="100000"/>
              <a:buFont typeface="Arial"/>
              <a:buChar char="●"/>
            </a:pPr>
            <a:r>
              <a:t>should be resumable at some point on failure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